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2"/>
  </p:notesMasterIdLst>
  <p:sldIdLst>
    <p:sldId id="257" r:id="rId2"/>
    <p:sldId id="267" r:id="rId3"/>
    <p:sldId id="380" r:id="rId4"/>
    <p:sldId id="381" r:id="rId5"/>
    <p:sldId id="268" r:id="rId6"/>
    <p:sldId id="386" r:id="rId7"/>
    <p:sldId id="258" r:id="rId8"/>
    <p:sldId id="371" r:id="rId9"/>
    <p:sldId id="379" r:id="rId10"/>
    <p:sldId id="375" r:id="rId11"/>
    <p:sldId id="376" r:id="rId12"/>
    <p:sldId id="377" r:id="rId13"/>
    <p:sldId id="378" r:id="rId14"/>
    <p:sldId id="370" r:id="rId15"/>
    <p:sldId id="313" r:id="rId16"/>
    <p:sldId id="314" r:id="rId17"/>
    <p:sldId id="355" r:id="rId18"/>
    <p:sldId id="315" r:id="rId19"/>
    <p:sldId id="261" r:id="rId20"/>
    <p:sldId id="302" r:id="rId21"/>
    <p:sldId id="260" r:id="rId22"/>
    <p:sldId id="262" r:id="rId23"/>
    <p:sldId id="320" r:id="rId24"/>
    <p:sldId id="263" r:id="rId25"/>
    <p:sldId id="300" r:id="rId26"/>
    <p:sldId id="298" r:id="rId27"/>
    <p:sldId id="299" r:id="rId28"/>
    <p:sldId id="264" r:id="rId29"/>
    <p:sldId id="303" r:id="rId30"/>
    <p:sldId id="321" r:id="rId31"/>
    <p:sldId id="316" r:id="rId32"/>
    <p:sldId id="319" r:id="rId33"/>
    <p:sldId id="363" r:id="rId34"/>
    <p:sldId id="266" r:id="rId35"/>
    <p:sldId id="367" r:id="rId36"/>
    <p:sldId id="306" r:id="rId37"/>
    <p:sldId id="368" r:id="rId38"/>
    <p:sldId id="322" r:id="rId39"/>
    <p:sldId id="323" r:id="rId40"/>
    <p:sldId id="366" r:id="rId41"/>
    <p:sldId id="324" r:id="rId42"/>
    <p:sldId id="364" r:id="rId43"/>
    <p:sldId id="325" r:id="rId44"/>
    <p:sldId id="326" r:id="rId45"/>
    <p:sldId id="362" r:id="rId46"/>
    <p:sldId id="327" r:id="rId47"/>
    <p:sldId id="269" r:id="rId48"/>
    <p:sldId id="382" r:id="rId49"/>
    <p:sldId id="270" r:id="rId50"/>
    <p:sldId id="271" r:id="rId51"/>
    <p:sldId id="358" r:id="rId52"/>
    <p:sldId id="336" r:id="rId53"/>
    <p:sldId id="328" r:id="rId54"/>
    <p:sldId id="272" r:id="rId55"/>
    <p:sldId id="331" r:id="rId56"/>
    <p:sldId id="332" r:id="rId57"/>
    <p:sldId id="333" r:id="rId58"/>
    <p:sldId id="334" r:id="rId59"/>
    <p:sldId id="335" r:id="rId60"/>
    <p:sldId id="330" r:id="rId61"/>
    <p:sldId id="273" r:id="rId62"/>
    <p:sldId id="337" r:id="rId63"/>
    <p:sldId id="274" r:id="rId64"/>
    <p:sldId id="361" r:id="rId65"/>
    <p:sldId id="307" r:id="rId66"/>
    <p:sldId id="339" r:id="rId67"/>
    <p:sldId id="383" r:id="rId68"/>
    <p:sldId id="384" r:id="rId69"/>
    <p:sldId id="340" r:id="rId70"/>
    <p:sldId id="341" r:id="rId71"/>
    <p:sldId id="342" r:id="rId72"/>
    <p:sldId id="356" r:id="rId73"/>
    <p:sldId id="372" r:id="rId74"/>
    <p:sldId id="373" r:id="rId75"/>
    <p:sldId id="343" r:id="rId76"/>
    <p:sldId id="391" r:id="rId77"/>
    <p:sldId id="344" r:id="rId78"/>
    <p:sldId id="345" r:id="rId79"/>
    <p:sldId id="346" r:id="rId80"/>
    <p:sldId id="357" r:id="rId81"/>
    <p:sldId id="359" r:id="rId82"/>
    <p:sldId id="360" r:id="rId83"/>
    <p:sldId id="387" r:id="rId84"/>
    <p:sldId id="389" r:id="rId85"/>
    <p:sldId id="388" r:id="rId86"/>
    <p:sldId id="347" r:id="rId87"/>
    <p:sldId id="348" r:id="rId88"/>
    <p:sldId id="349" r:id="rId89"/>
    <p:sldId id="350" r:id="rId90"/>
    <p:sldId id="351" r:id="rId91"/>
    <p:sldId id="352" r:id="rId92"/>
    <p:sldId id="390" r:id="rId93"/>
    <p:sldId id="353" r:id="rId94"/>
    <p:sldId id="354" r:id="rId95"/>
    <p:sldId id="338" r:id="rId96"/>
    <p:sldId id="276" r:id="rId97"/>
    <p:sldId id="277" r:id="rId98"/>
    <p:sldId id="278" r:id="rId99"/>
    <p:sldId id="279" r:id="rId100"/>
    <p:sldId id="280" r:id="rId101"/>
    <p:sldId id="281" r:id="rId102"/>
    <p:sldId id="284" r:id="rId103"/>
    <p:sldId id="282" r:id="rId104"/>
    <p:sldId id="283" r:id="rId105"/>
    <p:sldId id="393" r:id="rId106"/>
    <p:sldId id="392" r:id="rId107"/>
    <p:sldId id="285" r:id="rId108"/>
    <p:sldId id="286" r:id="rId109"/>
    <p:sldId id="287" r:id="rId110"/>
    <p:sldId id="288" r:id="rId111"/>
    <p:sldId id="289" r:id="rId112"/>
    <p:sldId id="290" r:id="rId113"/>
    <p:sldId id="291" r:id="rId114"/>
    <p:sldId id="292" r:id="rId115"/>
    <p:sldId id="293" r:id="rId116"/>
    <p:sldId id="295" r:id="rId117"/>
    <p:sldId id="296" r:id="rId118"/>
    <p:sldId id="297" r:id="rId119"/>
    <p:sldId id="385" r:id="rId120"/>
    <p:sldId id="294" r:id="rId1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2" autoAdjust="0"/>
    <p:restoredTop sz="94660"/>
  </p:normalViewPr>
  <p:slideViewPr>
    <p:cSldViewPr>
      <p:cViewPr varScale="1">
        <p:scale>
          <a:sx n="88" d="100"/>
          <a:sy n="88" d="100"/>
        </p:scale>
        <p:origin x="-11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603C8-DD26-45C7-B4E7-7115CEBD673D}" type="datetimeFigureOut">
              <a:rPr lang="cs-CZ" smtClean="0"/>
              <a:t>21.10.2013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A4B56-4F65-423B-BBEE-897D9D6BC5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2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X3D </a:t>
            </a:r>
            <a:r>
              <a:rPr lang="cs-CZ" smtClean="0"/>
              <a:t>environment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A4B56-4F65-423B-BBEE-897D9D6BC55B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98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5C9-4484-409A-AD72-FC1B5E275F14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95C9-4484-409A-AD72-FC1B5E275F14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FD300-1B53-43CA-9A54-3FA594D30D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oman.danel@vsb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stitut-informacniho-designu.cz/mez-graf-komunikace" TargetMode="External"/><Relationship Id="rId3" Type="http://schemas.openxmlformats.org/officeDocument/2006/relationships/hyperlink" Target="http://www.sazba.cz/" TargetMode="External"/><Relationship Id="rId7" Type="http://schemas.openxmlformats.org/officeDocument/2006/relationships/hyperlink" Target="http://lege.cz/typo/clanky.htm" TargetMode="External"/><Relationship Id="rId2" Type="http://schemas.openxmlformats.org/officeDocument/2006/relationships/hyperlink" Target="http://www.typo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pdfd.com/" TargetMode="External"/><Relationship Id="rId5" Type="http://schemas.openxmlformats.org/officeDocument/2006/relationships/hyperlink" Target="http://comin.cz/pismo/index.html" TargetMode="External"/><Relationship Id="rId4" Type="http://schemas.openxmlformats.org/officeDocument/2006/relationships/hyperlink" Target="http://lege.cz/typograf.htm" TargetMode="External"/><Relationship Id="rId9" Type="http://schemas.openxmlformats.org/officeDocument/2006/relationships/hyperlink" Target="http://www.scribus.cz/zaklady-typografie-sazba-textu-a-stranka/" TargetMode="Externa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aitie.fbi.cz/barvy/barvy.html" TargetMode="External"/><Relationship Id="rId2" Type="http://schemas.openxmlformats.org/officeDocument/2006/relationships/hyperlink" Target="http://fontexpert.com/feform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novate.bt.com/people/rigdence/colours" TargetMode="External"/><Relationship Id="rId4" Type="http://schemas.openxmlformats.org/officeDocument/2006/relationships/hyperlink" Target="http://www.lighthouse.org/color_contrast.htm" TargetMode="Externa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jc.cas.cz/oddeleni/index.php?page=poradna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pload.wikimedia.org/wikipedia/commons/e/e0/HSV_cylinder.p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commons/1/1b/Triangulo_HSV.p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hyperlink" Target="http://upload.wikimedia.org/wikipedia/commons/7/70/Quantized.signal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9/9a/Digital.signal.svg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upload.wikimedia.org/wikipedia/commons/8/88/Sampled.signal.sv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.iinfo.cz/r/photos/grafika/arch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vray.org/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006B5A"/>
                </a:solidFill>
              </a:rPr>
              <a:t>Základy informatiky</a:t>
            </a:r>
            <a:br>
              <a:rPr lang="cs-CZ" dirty="0" smtClean="0">
                <a:solidFill>
                  <a:srgbClr val="006B5A"/>
                </a:solidFill>
              </a:rPr>
            </a:br>
            <a:r>
              <a:rPr lang="cs-CZ" b="1" dirty="0" smtClean="0">
                <a:solidFill>
                  <a:srgbClr val="006B5A"/>
                </a:solidFill>
              </a:rPr>
              <a:t>počítačová grafika</a:t>
            </a:r>
            <a:endParaRPr lang="cs-CZ" b="1" dirty="0">
              <a:solidFill>
                <a:srgbClr val="006B5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Ing. Roman </a:t>
            </a:r>
            <a:r>
              <a:rPr lang="cs-CZ" dirty="0" err="1" smtClean="0">
                <a:solidFill>
                  <a:schemeClr val="tx1"/>
                </a:solidFill>
              </a:rPr>
              <a:t>Danel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Ph.D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1900" dirty="0" err="1" smtClean="0">
                <a:hlinkClick r:id="rId2"/>
              </a:rPr>
              <a:t>roman.danel</a:t>
            </a:r>
            <a:r>
              <a:rPr lang="cs-CZ" sz="1900" dirty="0" smtClean="0">
                <a:hlinkClick r:id="rId2"/>
              </a:rPr>
              <a:t>@</a:t>
            </a:r>
            <a:r>
              <a:rPr lang="cs-CZ" sz="1900" dirty="0" err="1" smtClean="0">
                <a:hlinkClick r:id="rId2"/>
              </a:rPr>
              <a:t>vsb.cz</a:t>
            </a:r>
            <a:endParaRPr lang="cs-CZ" sz="1900" dirty="0" smtClean="0"/>
          </a:p>
          <a:p>
            <a:r>
              <a:rPr lang="cs-CZ" sz="1800" dirty="0" smtClean="0">
                <a:solidFill>
                  <a:srgbClr val="006B5A"/>
                </a:solidFill>
              </a:rPr>
              <a:t>Institut ekonomiky a systémů řízení</a:t>
            </a:r>
          </a:p>
          <a:p>
            <a:r>
              <a:rPr lang="cs-CZ" sz="1800" dirty="0" err="1" smtClean="0">
                <a:solidFill>
                  <a:srgbClr val="006B5A"/>
                </a:solidFill>
              </a:rPr>
              <a:t>Hornicko</a:t>
            </a:r>
            <a:r>
              <a:rPr lang="cs-CZ" sz="1800" dirty="0" smtClean="0">
                <a:solidFill>
                  <a:srgbClr val="006B5A"/>
                </a:solidFill>
              </a:rPr>
              <a:t> – geologická fakulta</a:t>
            </a:r>
          </a:p>
        </p:txBody>
      </p:sp>
      <p:pic>
        <p:nvPicPr>
          <p:cNvPr id="4" name="Obrázek 3" descr="LogoHG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285992"/>
            <a:ext cx="1242402" cy="1428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Barevné palety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Paleta = tabulka barev – pole hodnot barev</a:t>
            </a:r>
          </a:p>
          <a:p>
            <a:r>
              <a:rPr lang="cs-CZ" dirty="0" err="1" smtClean="0"/>
              <a:t>Indexed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Pixel: barva – ukazatel do tabulky barev</a:t>
            </a:r>
          </a:p>
          <a:p>
            <a:pPr lvl="1"/>
            <a:r>
              <a:rPr lang="cs-CZ" dirty="0" smtClean="0"/>
              <a:t>1B = 1 barva  </a:t>
            </a:r>
            <a:r>
              <a:rPr lang="cs-CZ" dirty="0"/>
              <a:t> </a:t>
            </a:r>
            <a:r>
              <a:rPr lang="cs-CZ" dirty="0" smtClean="0"/>
              <a:t>(3b-R, 3b-G 2b-B), tzn. 256 barev</a:t>
            </a:r>
          </a:p>
          <a:p>
            <a:r>
              <a:rPr lang="cs-CZ" dirty="0" err="1" smtClean="0"/>
              <a:t>Direct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endParaRPr lang="cs-CZ" dirty="0" smtClean="0"/>
          </a:p>
          <a:p>
            <a:pPr lvl="1"/>
            <a:r>
              <a:rPr lang="cs-CZ" dirty="0" smtClean="0"/>
              <a:t>Pixel prezentován třemi složkami, každá obsahuje odkaz do barevné palety</a:t>
            </a:r>
          </a:p>
        </p:txBody>
      </p:sp>
    </p:spTree>
    <p:extLst>
      <p:ext uri="{BB962C8B-B14F-4D97-AF65-F5344CB8AC3E}">
        <p14:creationId xmlns:p14="http://schemas.microsoft.com/office/powerpoint/2010/main" val="10167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Latinkové písmo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Miniskule</a:t>
            </a:r>
            <a:r>
              <a:rPr lang="cs-CZ" dirty="0" smtClean="0"/>
              <a:t> (</a:t>
            </a:r>
            <a:r>
              <a:rPr lang="cs-CZ" dirty="0" err="1" smtClean="0"/>
              <a:t>minusky</a:t>
            </a:r>
            <a:r>
              <a:rPr lang="cs-CZ" dirty="0" smtClean="0"/>
              <a:t>)</a:t>
            </a:r>
          </a:p>
          <a:p>
            <a:r>
              <a:rPr lang="cs-CZ" dirty="0" smtClean="0"/>
              <a:t>Majuskule (verzálky)        -nejsou to kapitálky!!</a:t>
            </a:r>
          </a:p>
          <a:p>
            <a:r>
              <a:rPr lang="cs-CZ" dirty="0" smtClean="0"/>
              <a:t>Číslice</a:t>
            </a:r>
          </a:p>
          <a:p>
            <a:r>
              <a:rPr lang="cs-CZ" dirty="0" smtClean="0"/>
              <a:t>Diakritická znaménka</a:t>
            </a:r>
          </a:p>
          <a:p>
            <a:r>
              <a:rPr lang="cs-CZ" dirty="0" smtClean="0"/>
              <a:t>Interpunkční znaménka</a:t>
            </a:r>
          </a:p>
          <a:p>
            <a:r>
              <a:rPr lang="cs-CZ" dirty="0" smtClean="0"/>
              <a:t>Znaky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Bitmapový – tvar písmene dán maticí, *.FON</a:t>
            </a:r>
          </a:p>
          <a:p>
            <a:r>
              <a:rPr lang="cs-CZ" dirty="0" smtClean="0"/>
              <a:t>Vektorový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Bitmapové mají předem danou velikost a tloušťku.</a:t>
            </a:r>
          </a:p>
          <a:p>
            <a:pPr>
              <a:buNone/>
            </a:pPr>
            <a:r>
              <a:rPr lang="cs-CZ" dirty="0" smtClean="0"/>
              <a:t>Vektorové – lze za pochodu měnit jejich velikost – pracují s jazykem pro popis každého znaku dané sady písma.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fontu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Způsob zakončení tahu</a:t>
            </a:r>
          </a:p>
          <a:p>
            <a:r>
              <a:rPr lang="cs-CZ" dirty="0" smtClean="0"/>
              <a:t>Stínování/bez stínování</a:t>
            </a:r>
          </a:p>
          <a:p>
            <a:r>
              <a:rPr lang="cs-CZ" dirty="0" smtClean="0"/>
              <a:t>Proporce písma</a:t>
            </a:r>
          </a:p>
          <a:p>
            <a:r>
              <a:rPr lang="cs-CZ" dirty="0" smtClean="0"/>
              <a:t>Sklon (základní, kurzíva – </a:t>
            </a:r>
            <a:r>
              <a:rPr lang="cs-CZ" dirty="0" err="1" smtClean="0"/>
              <a:t>italica</a:t>
            </a:r>
            <a:r>
              <a:rPr lang="cs-CZ" dirty="0" smtClean="0"/>
              <a:t> nebo sklonění)</a:t>
            </a:r>
          </a:p>
          <a:p>
            <a:r>
              <a:rPr lang="cs-CZ" dirty="0" smtClean="0"/>
              <a:t>Duktus (výraznost kresby)</a:t>
            </a:r>
          </a:p>
          <a:p>
            <a:r>
              <a:rPr lang="cs-CZ" dirty="0" smtClean="0"/>
              <a:t>Střední výška písma</a:t>
            </a:r>
          </a:p>
          <a:p>
            <a:r>
              <a:rPr lang="cs-CZ" dirty="0" smtClean="0"/>
              <a:t>Přetahy</a:t>
            </a:r>
          </a:p>
          <a:p>
            <a:r>
              <a:rPr lang="cs-CZ" dirty="0" smtClean="0"/>
              <a:t>Tvar vrcholů</a:t>
            </a:r>
          </a:p>
          <a:p>
            <a:r>
              <a:rPr lang="cs-CZ" dirty="0" smtClean="0"/>
              <a:t>Pozice číslic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písem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Patková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serifová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dirty="0" smtClean="0"/>
              <a:t>Bezpatková (</a:t>
            </a:r>
            <a:r>
              <a:rPr lang="cs-CZ" dirty="0" err="1" smtClean="0"/>
              <a:t>bezserifová</a:t>
            </a:r>
            <a:r>
              <a:rPr lang="cs-CZ" dirty="0" smtClean="0"/>
              <a:t>)</a:t>
            </a:r>
          </a:p>
          <a:p>
            <a:r>
              <a:rPr lang="cs-CZ" dirty="0" smtClean="0">
                <a:latin typeface="Algerian" pitchFamily="82" charset="0"/>
              </a:rPr>
              <a:t>Ozdobná</a:t>
            </a:r>
            <a:endParaRPr lang="cs-CZ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Hierarchie rozlišování písem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Klasifikační skupina   (</a:t>
            </a:r>
            <a:r>
              <a:rPr lang="cs-CZ" dirty="0" err="1" smtClean="0"/>
              <a:t>Anitqua</a:t>
            </a:r>
            <a:r>
              <a:rPr lang="cs-CZ" dirty="0" smtClean="0"/>
              <a:t>,…)</a:t>
            </a:r>
          </a:p>
          <a:p>
            <a:pPr>
              <a:buNone/>
            </a:pPr>
            <a:r>
              <a:rPr lang="cs-CZ" dirty="0" smtClean="0"/>
              <a:t>    Druh/Rodina    (</a:t>
            </a:r>
            <a:r>
              <a:rPr lang="cs-CZ" dirty="0" err="1" smtClean="0"/>
              <a:t>Geogia</a:t>
            </a:r>
            <a:r>
              <a:rPr lang="cs-CZ" dirty="0" smtClean="0"/>
              <a:t>, </a:t>
            </a:r>
            <a:r>
              <a:rPr lang="cs-CZ" dirty="0" err="1" smtClean="0"/>
              <a:t>Arial</a:t>
            </a:r>
            <a:r>
              <a:rPr lang="cs-CZ" dirty="0" smtClean="0"/>
              <a:t>, …)</a:t>
            </a:r>
          </a:p>
          <a:p>
            <a:pPr>
              <a:buNone/>
            </a:pPr>
            <a:r>
              <a:rPr lang="cs-CZ" dirty="0" smtClean="0"/>
              <a:t>	      Soubor    (1 druh, 1 řez, všechny stupně)</a:t>
            </a:r>
          </a:p>
          <a:p>
            <a:pPr>
              <a:buNone/>
            </a:pPr>
            <a:r>
              <a:rPr lang="cs-CZ" dirty="0" smtClean="0"/>
              <a:t>		      Znaková sada (1 druh, 1 řez, 1 stupeň)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fontů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Proporcionální</a:t>
            </a:r>
          </a:p>
          <a:p>
            <a:r>
              <a:rPr lang="cs-CZ" dirty="0" smtClean="0"/>
              <a:t>Neproporcionální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99780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Vektorové fonty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PostCript</a:t>
            </a:r>
            <a:endParaRPr lang="cs-CZ" dirty="0" smtClean="0"/>
          </a:p>
          <a:p>
            <a:r>
              <a:rPr lang="cs-CZ" dirty="0" smtClean="0"/>
              <a:t>PCL - Hewlett Packard</a:t>
            </a:r>
          </a:p>
          <a:p>
            <a:r>
              <a:rPr lang="cs-CZ" dirty="0" err="1" smtClean="0"/>
              <a:t>True</a:t>
            </a:r>
            <a:r>
              <a:rPr lang="cs-CZ" dirty="0" smtClean="0"/>
              <a:t> Type – vektorové písma, Apple</a:t>
            </a:r>
          </a:p>
          <a:p>
            <a:r>
              <a:rPr lang="cs-CZ" dirty="0" smtClean="0"/>
              <a:t>Open Type – Microsoft + Adobe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3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Typografické zásady sazby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Hladká sazba – proporcionální patkové písmo</a:t>
            </a:r>
          </a:p>
          <a:p>
            <a:r>
              <a:rPr lang="cs-CZ" dirty="0" smtClean="0"/>
              <a:t>Sazba stejným druhem písma (míchání fontů – znak amatérismu)</a:t>
            </a:r>
          </a:p>
          <a:p>
            <a:r>
              <a:rPr lang="cs-CZ" dirty="0" smtClean="0"/>
              <a:t>Bezpatková – pro tabulky, poutače, letáky</a:t>
            </a:r>
          </a:p>
          <a:p>
            <a:r>
              <a:rPr lang="cs-CZ" dirty="0" smtClean="0"/>
              <a:t>Ozdobná písma – nadpisy letáku</a:t>
            </a:r>
          </a:p>
          <a:p>
            <a:r>
              <a:rPr lang="cs-CZ" dirty="0" smtClean="0"/>
              <a:t>Zdrojové texty – „strojopisem“ – </a:t>
            </a:r>
            <a:r>
              <a:rPr lang="cs-CZ" dirty="0" err="1" smtClean="0"/>
              <a:t>Courier</a:t>
            </a:r>
            <a:endParaRPr lang="cs-CZ" dirty="0" smtClean="0"/>
          </a:p>
          <a:p>
            <a:r>
              <a:rPr lang="cs-CZ" dirty="0" smtClean="0"/>
              <a:t>Cizí názvy – </a:t>
            </a:r>
            <a:r>
              <a:rPr lang="cs-CZ" dirty="0" err="1" smtClean="0"/>
              <a:t>italikou</a:t>
            </a:r>
            <a:r>
              <a:rPr lang="cs-CZ" dirty="0" smtClean="0"/>
              <a:t>, kurzívou</a:t>
            </a:r>
          </a:p>
          <a:p>
            <a:r>
              <a:rPr lang="cs-CZ" dirty="0" smtClean="0"/>
              <a:t>U hladké sazby NEPODTRHÁVAT</a:t>
            </a:r>
          </a:p>
          <a:p>
            <a:r>
              <a:rPr lang="cs-CZ" dirty="0" smtClean="0"/>
              <a:t>Redukovat zvýrazňování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Čitelnost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Sirotci, vdovy – osamocené řádky na začátku/konci stránky</a:t>
            </a:r>
          </a:p>
          <a:p>
            <a:r>
              <a:rPr lang="cs-CZ" dirty="0" smtClean="0"/>
              <a:t>Mezislovní mezery – „řeky“</a:t>
            </a:r>
          </a:p>
          <a:p>
            <a:r>
              <a:rPr lang="cs-CZ" dirty="0" smtClean="0"/>
              <a:t>Ozdobná/psací písma – snižují čitelnost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Doporučená velikost fontu:</a:t>
            </a:r>
          </a:p>
          <a:p>
            <a:pPr lvl="1"/>
            <a:r>
              <a:rPr lang="cs-CZ" dirty="0" smtClean="0"/>
              <a:t>Časopisy: 9 </a:t>
            </a:r>
            <a:r>
              <a:rPr lang="cs-CZ" dirty="0" err="1" smtClean="0"/>
              <a:t>pt</a:t>
            </a:r>
            <a:endParaRPr lang="cs-CZ" dirty="0" smtClean="0"/>
          </a:p>
          <a:p>
            <a:pPr lvl="1"/>
            <a:r>
              <a:rPr lang="cs-CZ" dirty="0" smtClean="0"/>
              <a:t>Knihy: 10 </a:t>
            </a:r>
            <a:r>
              <a:rPr lang="cs-CZ" dirty="0" err="1" smtClean="0"/>
              <a:t>pt</a:t>
            </a:r>
            <a:endParaRPr lang="cs-CZ" dirty="0" smtClean="0"/>
          </a:p>
          <a:p>
            <a:pPr lvl="1"/>
            <a:r>
              <a:rPr lang="cs-CZ" dirty="0" smtClean="0"/>
              <a:t>Publikace A4: 11 – 12 </a:t>
            </a:r>
            <a:r>
              <a:rPr lang="cs-CZ" dirty="0" err="1" smtClean="0"/>
              <a:t>pt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Sazba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Formát tiskoviny</a:t>
            </a:r>
          </a:p>
          <a:p>
            <a:r>
              <a:rPr lang="cs-CZ" dirty="0" smtClean="0"/>
              <a:t>Sazební obrazec</a:t>
            </a:r>
          </a:p>
          <a:p>
            <a:r>
              <a:rPr lang="cs-CZ" dirty="0" smtClean="0"/>
              <a:t>Styly odstavců</a:t>
            </a:r>
          </a:p>
          <a:p>
            <a:r>
              <a:rPr lang="cs-CZ" dirty="0" smtClean="0"/>
              <a:t>Písmo</a:t>
            </a:r>
          </a:p>
          <a:p>
            <a:r>
              <a:rPr lang="cs-CZ" dirty="0" smtClean="0"/>
              <a:t>Vzorové stránky</a:t>
            </a:r>
          </a:p>
          <a:p>
            <a:r>
              <a:rPr lang="cs-CZ" dirty="0" smtClean="0"/>
              <a:t>Odhad rozsahu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Indexový mód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7237" y="2420144"/>
            <a:ext cx="76295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14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 tiskovin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Zlatý řez   1:1,618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Obdobou je poměr   2:3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Okraje u hřbetu nejmenší.</a:t>
            </a:r>
          </a:p>
          <a:p>
            <a:pPr algn="ctr">
              <a:buNone/>
            </a:pPr>
            <a:r>
              <a:rPr lang="cs-CZ" dirty="0" smtClean="0"/>
              <a:t>Největší dolní okraj.</a:t>
            </a:r>
          </a:p>
          <a:p>
            <a:pPr algn="ctr">
              <a:buNone/>
            </a:pPr>
            <a:r>
              <a:rPr lang="cs-CZ" dirty="0" smtClean="0">
                <a:solidFill>
                  <a:srgbClr val="0070C0"/>
                </a:solidFill>
              </a:rPr>
              <a:t>Pravá stránka liché číslo, levá sudé číslo!</a:t>
            </a:r>
          </a:p>
          <a:p>
            <a:pPr algn="ctr">
              <a:buNone/>
            </a:pPr>
            <a:r>
              <a:rPr lang="cs-CZ" dirty="0" smtClean="0"/>
              <a:t>Optický střed stránky leží výše než geometrický.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Typografické zásady psaní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Chybějící a přebývající mezery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Za interpunkčním znaménkem ANO, před NE !!!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NE mezery uvnitř závorek!</a:t>
            </a:r>
            <a:endParaRPr lang="cs-CZ" dirty="0" smtClean="0"/>
          </a:p>
          <a:p>
            <a:r>
              <a:rPr lang="cs-CZ" dirty="0" smtClean="0"/>
              <a:t>Pozor na použití: spojovník, pomlčka, dlouhá pomlčka, mínus</a:t>
            </a:r>
          </a:p>
          <a:p>
            <a:r>
              <a:rPr lang="cs-CZ" dirty="0" smtClean="0"/>
              <a:t>Uvozovky:</a:t>
            </a:r>
          </a:p>
          <a:p>
            <a:pPr lvl="1"/>
            <a:r>
              <a:rPr lang="cs-CZ" dirty="0" smtClean="0"/>
              <a:t>České</a:t>
            </a:r>
          </a:p>
          <a:p>
            <a:pPr lvl="1"/>
            <a:r>
              <a:rPr lang="cs-CZ" dirty="0" smtClean="0"/>
              <a:t>Anglické</a:t>
            </a:r>
          </a:p>
          <a:p>
            <a:pPr lvl="1"/>
            <a:r>
              <a:rPr lang="cs-CZ" dirty="0" smtClean="0"/>
              <a:t>francouzské</a:t>
            </a:r>
          </a:p>
          <a:p>
            <a:pPr lvl="1"/>
            <a:endParaRPr lang="cs-CZ" dirty="0" smtClean="0">
              <a:solidFill>
                <a:srgbClr val="FF0000"/>
              </a:solidFill>
            </a:endParaRPr>
          </a:p>
          <a:p>
            <a:pPr lvl="1"/>
            <a:endParaRPr lang="cs-CZ" dirty="0" smtClean="0">
              <a:solidFill>
                <a:srgbClr val="FF0000"/>
              </a:solidFill>
            </a:endParaRPr>
          </a:p>
          <a:p>
            <a:pPr lvl="1"/>
            <a:endParaRPr lang="cs-CZ" dirty="0" smtClean="0">
              <a:solidFill>
                <a:srgbClr val="FF0000"/>
              </a:solidFill>
            </a:endParaRPr>
          </a:p>
          <a:p>
            <a:pPr lvl="1"/>
            <a:endParaRPr lang="cs-CZ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Typografické zásady psaní textu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Jednopísmenné předložky a spojky na konci věty</a:t>
            </a:r>
          </a:p>
          <a:p>
            <a:r>
              <a:rPr lang="cs-CZ" dirty="0" smtClean="0"/>
              <a:t>Interpunkce přisadit těsně ke slovu</a:t>
            </a:r>
          </a:p>
          <a:p>
            <a:r>
              <a:rPr lang="cs-CZ" dirty="0" smtClean="0"/>
              <a:t>Závorky – jako v matematice</a:t>
            </a:r>
          </a:p>
          <a:p>
            <a:r>
              <a:rPr lang="cs-CZ" dirty="0" smtClean="0"/>
              <a:t>% s mezerami jen když se čte samostatně</a:t>
            </a:r>
          </a:p>
          <a:p>
            <a:r>
              <a:rPr lang="cs-CZ" dirty="0" smtClean="0"/>
              <a:t>Apostrof – sází se těsně k textu</a:t>
            </a:r>
          </a:p>
          <a:p>
            <a:r>
              <a:rPr lang="cs-CZ" dirty="0" smtClean="0"/>
              <a:t>Číslice  čísla nedělit na více řádek, psát po trojicích</a:t>
            </a:r>
          </a:p>
          <a:p>
            <a:r>
              <a:rPr lang="cs-CZ" dirty="0" smtClean="0"/>
              <a:t>Větu nezačínat číslem</a:t>
            </a:r>
          </a:p>
          <a:p>
            <a:r>
              <a:rPr lang="cs-CZ" dirty="0" smtClean="0"/>
              <a:t>Pevná mezera.   WORD: </a:t>
            </a:r>
            <a:r>
              <a:rPr lang="cs-CZ" dirty="0" smtClean="0">
                <a:solidFill>
                  <a:srgbClr val="C00000"/>
                </a:solidFill>
              </a:rPr>
              <a:t>CTRL-SHIFT-mezerník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Části publikace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Patitul, vakát, titulní strana, vydavatelské záznamy, věnování, motto, obsah, předmluva, úvod, seznam zkratek, seznam literatury, seznam vyobrazení a přílohy</a:t>
            </a:r>
          </a:p>
          <a:p>
            <a:r>
              <a:rPr lang="cs-CZ" dirty="0" smtClean="0"/>
              <a:t>Umístění není závazné, viz obsah</a:t>
            </a:r>
          </a:p>
          <a:p>
            <a:r>
              <a:rPr lang="cs-CZ" dirty="0" smtClean="0"/>
              <a:t>Významné části a začátky  na pravé stránce i za cenu vynechání stránky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Sazba a barvy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Fyziologický vliv barev</a:t>
            </a:r>
          </a:p>
          <a:p>
            <a:pPr lvl="1"/>
            <a:r>
              <a:rPr lang="cs-CZ" dirty="0" smtClean="0"/>
              <a:t>Teplé</a:t>
            </a:r>
          </a:p>
          <a:p>
            <a:pPr lvl="1"/>
            <a:r>
              <a:rPr lang="cs-CZ" dirty="0" smtClean="0"/>
              <a:t>Studené</a:t>
            </a:r>
          </a:p>
          <a:p>
            <a:r>
              <a:rPr lang="cs-CZ" dirty="0" smtClean="0"/>
              <a:t>Psychologie barev</a:t>
            </a:r>
          </a:p>
          <a:p>
            <a:pPr lvl="1"/>
            <a:r>
              <a:rPr lang="cs-CZ" dirty="0" smtClean="0"/>
              <a:t>Bílá			tvořivost</a:t>
            </a:r>
          </a:p>
          <a:p>
            <a:pPr lvl="1"/>
            <a:r>
              <a:rPr lang="cs-CZ" dirty="0" smtClean="0"/>
              <a:t>Červená			stimuluje, zahřívá, sex</a:t>
            </a:r>
          </a:p>
          <a:p>
            <a:pPr lvl="1"/>
            <a:r>
              <a:rPr lang="cs-CZ" dirty="0" smtClean="0"/>
              <a:t>Černá			ochranná, stabilizuje, deprese</a:t>
            </a:r>
          </a:p>
          <a:p>
            <a:pPr lvl="1"/>
            <a:r>
              <a:rPr lang="cs-CZ" dirty="0" smtClean="0"/>
              <a:t>Žlutá			uvolnění, soulad</a:t>
            </a:r>
          </a:p>
          <a:p>
            <a:pPr lvl="1"/>
            <a:r>
              <a:rPr lang="cs-CZ" dirty="0" smtClean="0"/>
              <a:t>Oranžová			slunce, teplo, jídlo</a:t>
            </a:r>
          </a:p>
          <a:p>
            <a:pPr lvl="1"/>
            <a:r>
              <a:rPr lang="cs-CZ" dirty="0" smtClean="0"/>
              <a:t>Zelená			přirozená, uklidňuje, chlad, jedovatě</a:t>
            </a:r>
          </a:p>
          <a:p>
            <a:pPr lvl="1"/>
            <a:r>
              <a:rPr lang="cs-CZ" dirty="0" smtClean="0"/>
              <a:t>Fialová			neklid, melancholie</a:t>
            </a:r>
          </a:p>
          <a:p>
            <a:pPr lvl="1"/>
            <a:r>
              <a:rPr lang="cs-CZ" dirty="0" smtClean="0"/>
              <a:t>Růžová			soucit, zklidnění</a:t>
            </a:r>
          </a:p>
          <a:p>
            <a:pPr lvl="1"/>
            <a:r>
              <a:rPr lang="cs-CZ" dirty="0" smtClean="0"/>
              <a:t>Světle modrá		voda, vzduch, ticho, uklidnění</a:t>
            </a:r>
          </a:p>
          <a:p>
            <a:pPr lvl="1"/>
            <a:r>
              <a:rPr lang="cs-CZ" dirty="0" smtClean="0"/>
              <a:t>Tmavě modrá		klid, vážnost, dálky, rozjímání</a:t>
            </a:r>
          </a:p>
          <a:p>
            <a:pPr lvl="1"/>
            <a:r>
              <a:rPr lang="cs-CZ" dirty="0" smtClean="0"/>
              <a:t>Hnědá			zem – střízlivá, solidní, vážná, realistická, jistota</a:t>
            </a:r>
          </a:p>
          <a:p>
            <a:pPr lvl="1"/>
            <a:r>
              <a:rPr lang="cs-CZ" dirty="0" smtClean="0"/>
              <a:t>Šedá			smutná, netečná, skromná</a:t>
            </a:r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Software pro sazbu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Textové editory</a:t>
            </a:r>
          </a:p>
          <a:p>
            <a:r>
              <a:rPr lang="cs-CZ" dirty="0" smtClean="0"/>
              <a:t>Tabulkové editory</a:t>
            </a:r>
          </a:p>
          <a:p>
            <a:r>
              <a:rPr lang="cs-CZ" dirty="0" smtClean="0"/>
              <a:t>Grafické editory</a:t>
            </a:r>
          </a:p>
          <a:p>
            <a:pPr lvl="1"/>
            <a:r>
              <a:rPr lang="cs-CZ" dirty="0" smtClean="0"/>
              <a:t>Bitmapové</a:t>
            </a:r>
          </a:p>
          <a:p>
            <a:pPr lvl="1"/>
            <a:r>
              <a:rPr lang="cs-CZ" dirty="0" smtClean="0"/>
              <a:t>Vektorové</a:t>
            </a:r>
          </a:p>
          <a:p>
            <a:r>
              <a:rPr lang="cs-CZ" dirty="0" smtClean="0"/>
              <a:t>Software pro sazbu</a:t>
            </a:r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Typografické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/>
              <a:t>Užitečné odkazy na stránky spojené s typografií:</a:t>
            </a:r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typo.cz</a:t>
            </a:r>
            <a:r>
              <a:rPr lang="cs-CZ" dirty="0" smtClean="0"/>
              <a:t> – zde naleznete mimo jiné také doporučenou literaturu, recenze knih, programů souvisejících s tvorbou písma a spoustu informací použitých v knize Praktická typografie</a:t>
            </a:r>
          </a:p>
          <a:p>
            <a:r>
              <a:rPr lang="cs-CZ" dirty="0" smtClean="0">
                <a:hlinkClick r:id="rId3"/>
              </a:rPr>
              <a:t>http://www.sazba.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/>
              <a:t> – prakticky nic, co by nebylo také na serveru </a:t>
            </a:r>
            <a:r>
              <a:rPr lang="cs-CZ" dirty="0" err="1" smtClean="0"/>
              <a:t>Typo.cz</a:t>
            </a:r>
            <a:endParaRPr lang="cs-CZ" dirty="0" smtClean="0"/>
          </a:p>
          <a:p>
            <a:r>
              <a:rPr lang="cs-CZ" dirty="0" err="1" smtClean="0">
                <a:hlinkClick r:id="rId4"/>
              </a:rPr>
              <a:t>lege.cz</a:t>
            </a:r>
            <a:r>
              <a:rPr lang="cs-CZ" dirty="0" smtClean="0">
                <a:hlinkClick r:id="rId4"/>
              </a:rPr>
              <a:t>/typograf.</a:t>
            </a:r>
            <a:r>
              <a:rPr lang="cs-CZ" dirty="0" err="1" smtClean="0">
                <a:hlinkClick r:id="rId4"/>
              </a:rPr>
              <a:t>htm</a:t>
            </a:r>
            <a:r>
              <a:rPr lang="cs-CZ" dirty="0" smtClean="0"/>
              <a:t> – rozcestník na stránky o typografii a písmu</a:t>
            </a:r>
          </a:p>
          <a:p>
            <a:r>
              <a:rPr lang="cs-CZ" dirty="0" err="1" smtClean="0">
                <a:hlinkClick r:id="rId5"/>
              </a:rPr>
              <a:t>comin.cz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pismo</a:t>
            </a:r>
            <a:r>
              <a:rPr lang="cs-CZ" dirty="0" smtClean="0"/>
              <a:t> – stránky o písmu</a:t>
            </a:r>
          </a:p>
          <a:p>
            <a:r>
              <a:rPr lang="cs-CZ" dirty="0" err="1" smtClean="0">
                <a:hlinkClick r:id="rId6"/>
              </a:rPr>
              <a:t>wpdfd.com</a:t>
            </a:r>
            <a:r>
              <a:rPr lang="cs-CZ" dirty="0" smtClean="0"/>
              <a:t> – jeden příklad zahraničního serveru věnující se vzhledu písma na Internetu</a:t>
            </a:r>
          </a:p>
          <a:p>
            <a:r>
              <a:rPr lang="cs-CZ" dirty="0" err="1" smtClean="0">
                <a:hlinkClick r:id="rId7"/>
              </a:rPr>
              <a:t>lege.cz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typo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clanky.htm</a:t>
            </a:r>
            <a:r>
              <a:rPr lang="cs-CZ" dirty="0" smtClean="0"/>
              <a:t> – stránky obsahující mimo jiné články o typografii</a:t>
            </a:r>
          </a:p>
          <a:p>
            <a:r>
              <a:rPr lang="cs-CZ" dirty="0" smtClean="0">
                <a:hlinkClick r:id="rId8"/>
              </a:rPr>
              <a:t>http://www.institut-informacniho-designu.cz/mez-graf-komunikace</a:t>
            </a:r>
            <a:r>
              <a:rPr lang="cs-CZ" dirty="0" smtClean="0"/>
              <a:t> – stránky věnované grafickému designu </a:t>
            </a:r>
          </a:p>
          <a:p>
            <a:r>
              <a:rPr lang="cs-CZ" dirty="0">
                <a:hlinkClick r:id="rId9"/>
              </a:rPr>
              <a:t>http://www.scribus.cz/zaklady-typografie-sazba-textu-a-stranka</a:t>
            </a:r>
            <a:r>
              <a:rPr lang="cs-CZ" dirty="0" smtClean="0">
                <a:hlinkClick r:id="rId9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/>
              <a:t>Něco na rozpoznávání fontů:</a:t>
            </a:r>
          </a:p>
          <a:p>
            <a:r>
              <a:rPr lang="cs-CZ" sz="2800" dirty="0" err="1" smtClean="0">
                <a:hlinkClick r:id="rId2"/>
              </a:rPr>
              <a:t>fontexpert.com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feforme.htm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Něco o barvách:</a:t>
            </a:r>
          </a:p>
          <a:p>
            <a:r>
              <a:rPr lang="cs-CZ" sz="2800" dirty="0" smtClean="0">
                <a:hlinkClick r:id="rId3"/>
              </a:rPr>
              <a:t>http://aitie.fbi.cz/barvy/barvy.html</a:t>
            </a:r>
            <a:endParaRPr lang="cs-CZ" sz="2800" dirty="0" smtClean="0"/>
          </a:p>
          <a:p>
            <a:r>
              <a:rPr lang="cs-CZ" sz="2800" dirty="0" smtClean="0">
                <a:hlinkClick r:id="rId4"/>
              </a:rPr>
              <a:t>http://www.</a:t>
            </a:r>
            <a:r>
              <a:rPr lang="cs-CZ" sz="2800" dirty="0" err="1" smtClean="0">
                <a:hlinkClick r:id="rId4"/>
              </a:rPr>
              <a:t>lighthouse.org</a:t>
            </a:r>
            <a:r>
              <a:rPr lang="cs-CZ" sz="2800" dirty="0" smtClean="0">
                <a:hlinkClick r:id="rId4"/>
              </a:rPr>
              <a:t>/</a:t>
            </a:r>
            <a:r>
              <a:rPr lang="cs-CZ" sz="2800" dirty="0" err="1" smtClean="0">
                <a:hlinkClick r:id="rId4"/>
              </a:rPr>
              <a:t>color</a:t>
            </a:r>
            <a:r>
              <a:rPr lang="cs-CZ" sz="2800" dirty="0" smtClean="0">
                <a:hlinkClick r:id="rId4"/>
              </a:rPr>
              <a:t>_</a:t>
            </a:r>
            <a:r>
              <a:rPr lang="cs-CZ" sz="2800" dirty="0" err="1" smtClean="0">
                <a:hlinkClick r:id="rId4"/>
              </a:rPr>
              <a:t>contrast.htm</a:t>
            </a:r>
            <a:endParaRPr lang="cs-CZ" sz="2800" dirty="0" smtClean="0"/>
          </a:p>
          <a:p>
            <a:r>
              <a:rPr lang="cs-CZ" sz="2800" dirty="0" smtClean="0">
                <a:hlinkClick r:id="rId5"/>
              </a:rPr>
              <a:t>http://innovate.bt.com/people/rigdence/colours</a:t>
            </a: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Ústav jazyka českého</a:t>
            </a:r>
          </a:p>
          <a:p>
            <a:pPr>
              <a:buNone/>
            </a:pP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ujc.cas.cz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oddeleni</a:t>
            </a:r>
            <a:r>
              <a:rPr lang="cs-CZ" sz="2400" dirty="0" smtClean="0">
                <a:hlinkClick r:id="rId2"/>
              </a:rPr>
              <a:t>/index.</a:t>
            </a:r>
            <a:r>
              <a:rPr lang="cs-CZ" sz="2400" dirty="0" err="1" smtClean="0">
                <a:hlinkClick r:id="rId2"/>
              </a:rPr>
              <a:t>php</a:t>
            </a:r>
            <a:r>
              <a:rPr lang="cs-CZ" sz="2400" dirty="0" smtClean="0">
                <a:hlinkClick r:id="rId2"/>
              </a:rPr>
              <a:t>?</a:t>
            </a:r>
            <a:r>
              <a:rPr lang="cs-CZ" sz="2400" dirty="0" err="1" smtClean="0">
                <a:hlinkClick r:id="rId2"/>
              </a:rPr>
              <a:t>page</a:t>
            </a:r>
            <a:r>
              <a:rPr lang="cs-CZ" sz="2400" dirty="0" smtClean="0">
                <a:hlinkClick r:id="rId2"/>
              </a:rPr>
              <a:t>=poradna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Pixel</a:t>
            </a:r>
          </a:p>
          <a:p>
            <a:r>
              <a:rPr lang="cs-CZ" dirty="0" smtClean="0"/>
              <a:t>Barevný model – RGB, CMY, HSV, HLV, YUV</a:t>
            </a:r>
          </a:p>
          <a:p>
            <a:r>
              <a:rPr lang="cs-CZ" dirty="0" smtClean="0"/>
              <a:t>Rastrová a vektorová grafika</a:t>
            </a:r>
          </a:p>
          <a:p>
            <a:r>
              <a:rPr lang="cs-CZ" dirty="0" smtClean="0"/>
              <a:t>Alias, </a:t>
            </a:r>
            <a:r>
              <a:rPr lang="cs-CZ" smtClean="0"/>
              <a:t>moiré</a:t>
            </a:r>
            <a:endParaRPr lang="cs-CZ" dirty="0" smtClean="0"/>
          </a:p>
          <a:p>
            <a:r>
              <a:rPr lang="cs-CZ" dirty="0" smtClean="0"/>
              <a:t>Grafické formáty, </a:t>
            </a:r>
            <a:r>
              <a:rPr lang="cs-CZ" dirty="0" err="1" smtClean="0"/>
              <a:t>PostScript</a:t>
            </a:r>
            <a:endParaRPr lang="cs-CZ" dirty="0" smtClean="0"/>
          </a:p>
          <a:p>
            <a:r>
              <a:rPr lang="cs-CZ" dirty="0" smtClean="0"/>
              <a:t>Histogram</a:t>
            </a:r>
          </a:p>
          <a:p>
            <a:r>
              <a:rPr lang="cs-CZ" dirty="0" smtClean="0"/>
              <a:t>3D – metody pořízení, </a:t>
            </a:r>
            <a:r>
              <a:rPr lang="cs-CZ" dirty="0" err="1" smtClean="0"/>
              <a:t>rendering</a:t>
            </a:r>
            <a:r>
              <a:rPr lang="cs-CZ" dirty="0" smtClean="0"/>
              <a:t>, fraktály</a:t>
            </a:r>
          </a:p>
          <a:p>
            <a:r>
              <a:rPr lang="cs-CZ" dirty="0" smtClean="0"/>
              <a:t>Rozšířená realita / </a:t>
            </a:r>
            <a:r>
              <a:rPr lang="cs-CZ" dirty="0" smtClean="0"/>
              <a:t>Virtuální </a:t>
            </a:r>
            <a:r>
              <a:rPr lang="cs-CZ" dirty="0" smtClean="0"/>
              <a:t>realita</a:t>
            </a:r>
          </a:p>
          <a:p>
            <a:r>
              <a:rPr lang="cs-CZ" dirty="0" smtClean="0"/>
              <a:t>Typografie, fonty proporcionální a </a:t>
            </a:r>
            <a:r>
              <a:rPr lang="cs-CZ" dirty="0" err="1" smtClean="0"/>
              <a:t>neproporcion</a:t>
            </a:r>
            <a:r>
              <a:rPr lang="cs-CZ" dirty="0" smtClean="0"/>
              <a:t>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8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Direct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Direct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r>
              <a:rPr lang="cs-CZ" dirty="0" smtClean="0"/>
              <a:t> – pixel = 3 hodnoty - odkazy do barevných palet pro každou složku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 smtClean="0"/>
              <a:t>Snadná změna barev, aniž by se měnily hodnoty </a:t>
            </a:r>
            <a:r>
              <a:rPr lang="cs-CZ" sz="3200" dirty="0" err="1" smtClean="0"/>
              <a:t>pixelu</a:t>
            </a:r>
            <a:r>
              <a:rPr lang="cs-CZ" sz="3200" dirty="0" smtClean="0"/>
              <a:t> (např. gama korekce)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781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Dotazy…?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DIRECT COLOR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2372519"/>
            <a:ext cx="77724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45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Barevný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 smtClean="0"/>
              <a:t>Určuje, jakým způsobem se ze základních barev míchají do výsledné barvy.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BAREVNÝ MODEL </a:t>
            </a:r>
            <a:r>
              <a:rPr lang="cs-CZ" b="1" dirty="0" smtClean="0"/>
              <a:t>RGB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aditivní (součtový) model</a:t>
            </a:r>
            <a:endParaRPr lang="cs-CZ" dirty="0"/>
          </a:p>
        </p:txBody>
      </p:sp>
      <p:pic>
        <p:nvPicPr>
          <p:cNvPr id="4" name="Zástupný symbol pro obsah 3" descr="ADI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2857520" cy="3338537"/>
          </a:xfrm>
        </p:spPr>
      </p:pic>
      <p:sp>
        <p:nvSpPr>
          <p:cNvPr id="5" name="TextovéPole 4"/>
          <p:cNvSpPr txBox="1"/>
          <p:nvPr/>
        </p:nvSpPr>
        <p:spPr>
          <a:xfrm>
            <a:off x="785786" y="4929198"/>
            <a:ext cx="7388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Barvu vidíme jako kombinace tří složek – </a:t>
            </a:r>
            <a:r>
              <a:rPr lang="cs-CZ" sz="2400" b="1" dirty="0" err="1" smtClean="0"/>
              <a:t>R</a:t>
            </a:r>
            <a:r>
              <a:rPr lang="cs-CZ" sz="2400" dirty="0" err="1" smtClean="0"/>
              <a:t>ed</a:t>
            </a:r>
            <a:r>
              <a:rPr lang="cs-CZ" sz="2400" dirty="0" smtClean="0"/>
              <a:t>, </a:t>
            </a:r>
            <a:r>
              <a:rPr lang="cs-CZ" sz="2400" b="1" dirty="0" smtClean="0"/>
              <a:t>G</a:t>
            </a:r>
            <a:r>
              <a:rPr lang="cs-CZ" sz="2400" dirty="0" smtClean="0"/>
              <a:t>reen, </a:t>
            </a:r>
            <a:r>
              <a:rPr lang="cs-CZ" sz="2400" b="1" dirty="0" err="1" smtClean="0"/>
              <a:t>B</a:t>
            </a:r>
            <a:r>
              <a:rPr lang="cs-CZ" sz="2400" dirty="0" err="1" smtClean="0"/>
              <a:t>lue</a:t>
            </a:r>
            <a:endParaRPr lang="cs-CZ" sz="2400" dirty="0" smtClean="0"/>
          </a:p>
          <a:p>
            <a:r>
              <a:rPr lang="cs-CZ" sz="2400" dirty="0" smtClean="0"/>
              <a:t>Přidávání barev do černé – analogie rozsvěcování žárovek</a:t>
            </a:r>
            <a:endParaRPr lang="cs-CZ" sz="2400" dirty="0"/>
          </a:p>
        </p:txBody>
      </p:sp>
      <p:pic>
        <p:nvPicPr>
          <p:cNvPr id="89090" name="Picture 2" descr="http://www.fotografovani.cz/images3/rom_svetlo_5_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928802"/>
            <a:ext cx="3333750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 RGB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1" y="1618377"/>
            <a:ext cx="5286412" cy="428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857224" y="6286520"/>
            <a:ext cx="657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Jednotková krychle, v osách r, g, b; počátek souřadnic [0,0,0] = černá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RGB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fotografovani.cz/images3/rom_svetlo_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14488"/>
            <a:ext cx="4286250" cy="35052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57224" y="5786454"/>
            <a:ext cx="5876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Zdroj: http://www.</a:t>
            </a:r>
            <a:r>
              <a:rPr lang="cs-CZ" sz="1400" dirty="0" err="1" smtClean="0"/>
              <a:t>fotografovani.cz</a:t>
            </a:r>
            <a:r>
              <a:rPr lang="cs-CZ" sz="1400" dirty="0" smtClean="0"/>
              <a:t>/</a:t>
            </a:r>
            <a:r>
              <a:rPr lang="cs-CZ" sz="1400" dirty="0" err="1" smtClean="0"/>
              <a:t>art</a:t>
            </a:r>
            <a:r>
              <a:rPr lang="cs-CZ" sz="1400" dirty="0" smtClean="0"/>
              <a:t>/</a:t>
            </a:r>
            <a:r>
              <a:rPr lang="cs-CZ" sz="1400" dirty="0" err="1" smtClean="0"/>
              <a:t>fozak</a:t>
            </a:r>
            <a:r>
              <a:rPr lang="cs-CZ" sz="1400" dirty="0" smtClean="0"/>
              <a:t>_</a:t>
            </a:r>
            <a:r>
              <a:rPr lang="cs-CZ" sz="1400" dirty="0" err="1" smtClean="0"/>
              <a:t>df</a:t>
            </a:r>
            <a:r>
              <a:rPr lang="cs-CZ" sz="1400" dirty="0" smtClean="0"/>
              <a:t>/</a:t>
            </a:r>
            <a:r>
              <a:rPr lang="cs-CZ" sz="1400" dirty="0" err="1" smtClean="0"/>
              <a:t>rom</a:t>
            </a:r>
            <a:r>
              <a:rPr lang="cs-CZ" sz="1400" dirty="0" smtClean="0"/>
              <a:t>_1_05_</a:t>
            </a:r>
            <a:r>
              <a:rPr lang="cs-CZ" sz="1400" dirty="0" err="1" smtClean="0"/>
              <a:t>colormodels.html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Průhlednost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Průhlednost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/>
              <a:t>T</a:t>
            </a:r>
            <a:r>
              <a:rPr lang="cs-CZ" dirty="0" err="1" smtClean="0"/>
              <a:t>ransparency</a:t>
            </a:r>
            <a:r>
              <a:rPr lang="cs-CZ" dirty="0"/>
              <a:t>) umožňuje klást obrazy přes sebe a kombinovat je</a:t>
            </a:r>
          </a:p>
          <a:p>
            <a:pPr lvl="1"/>
            <a:r>
              <a:rPr lang="cs-CZ" dirty="0" smtClean="0"/>
              <a:t>Definuje </a:t>
            </a:r>
            <a:r>
              <a:rPr lang="cs-CZ" dirty="0"/>
              <a:t>se pomocí </a:t>
            </a:r>
            <a:r>
              <a:rPr lang="cs-CZ" b="1" dirty="0" err="1"/>
              <a:t>alpha</a:t>
            </a:r>
            <a:r>
              <a:rPr lang="cs-CZ" b="1" dirty="0"/>
              <a:t> (</a:t>
            </a:r>
            <a:r>
              <a:rPr lang="el-GR" b="1" dirty="0" smtClean="0"/>
              <a:t>α)</a:t>
            </a:r>
            <a:r>
              <a:rPr lang="cs-CZ" b="1" dirty="0" smtClean="0"/>
              <a:t> =</a:t>
            </a:r>
            <a:r>
              <a:rPr lang="cs-CZ" dirty="0" smtClean="0"/>
              <a:t> neprůhlednost </a:t>
            </a:r>
            <a:r>
              <a:rPr lang="cs-CZ" dirty="0"/>
              <a:t>(</a:t>
            </a:r>
            <a:r>
              <a:rPr lang="cs-CZ" dirty="0" smtClean="0"/>
              <a:t>opacita):</a:t>
            </a:r>
            <a:endParaRPr lang="cs-CZ" dirty="0"/>
          </a:p>
          <a:p>
            <a:pPr lvl="2"/>
            <a:r>
              <a:rPr lang="cs-CZ" dirty="0" smtClean="0"/>
              <a:t>0  	zcela </a:t>
            </a:r>
            <a:r>
              <a:rPr lang="cs-CZ" dirty="0"/>
              <a:t>průhledný </a:t>
            </a:r>
            <a:r>
              <a:rPr lang="cs-CZ" dirty="0" smtClean="0"/>
              <a:t>prvek</a:t>
            </a:r>
          </a:p>
          <a:p>
            <a:pPr lvl="2"/>
            <a:r>
              <a:rPr lang="cs-CZ" dirty="0" smtClean="0"/>
              <a:t>255	zcela neprůhledný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RGBA </a:t>
            </a:r>
            <a:r>
              <a:rPr lang="cs-CZ" dirty="0" smtClean="0"/>
              <a:t>– barevný model RGB doplněný informací o průhlednosti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CMY(K) – subtraktivní model</a:t>
            </a:r>
            <a:endParaRPr lang="cs-CZ" dirty="0"/>
          </a:p>
        </p:txBody>
      </p:sp>
      <p:pic>
        <p:nvPicPr>
          <p:cNvPr id="4" name="Zástupný symbol pro obsah 3" descr="SUBT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428736"/>
            <a:ext cx="3240833" cy="3587337"/>
          </a:xfrm>
        </p:spPr>
      </p:pic>
      <p:sp>
        <p:nvSpPr>
          <p:cNvPr id="5" name="TextovéPole 4"/>
          <p:cNvSpPr txBox="1"/>
          <p:nvPr/>
        </p:nvSpPr>
        <p:spPr>
          <a:xfrm>
            <a:off x="1357290" y="5357826"/>
            <a:ext cx="378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C</a:t>
            </a:r>
            <a:r>
              <a:rPr lang="cs-CZ" sz="2800" dirty="0" err="1" smtClean="0"/>
              <a:t>yan</a:t>
            </a:r>
            <a:r>
              <a:rPr lang="cs-CZ" sz="2800" dirty="0" smtClean="0"/>
              <a:t> – </a:t>
            </a:r>
            <a:r>
              <a:rPr lang="cs-CZ" sz="2800" b="1" dirty="0" err="1" smtClean="0"/>
              <a:t>M</a:t>
            </a:r>
            <a:r>
              <a:rPr lang="cs-CZ" sz="2800" dirty="0" err="1" smtClean="0"/>
              <a:t>agenta</a:t>
            </a:r>
            <a:r>
              <a:rPr lang="cs-CZ" sz="2800" dirty="0" smtClean="0"/>
              <a:t> - </a:t>
            </a:r>
            <a:r>
              <a:rPr lang="cs-CZ" sz="2800" b="1" dirty="0" err="1" smtClean="0"/>
              <a:t>Y</a:t>
            </a:r>
            <a:r>
              <a:rPr lang="cs-CZ" sz="2800" dirty="0" err="1" smtClean="0"/>
              <a:t>ellow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Počítačová grafika - 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Rastrová grafika</a:t>
            </a:r>
          </a:p>
          <a:p>
            <a:r>
              <a:rPr lang="cs-CZ" dirty="0" smtClean="0"/>
              <a:t>Barevné modely – RGB, CMY, HSV, HLS</a:t>
            </a:r>
          </a:p>
          <a:p>
            <a:r>
              <a:rPr lang="cs-CZ" dirty="0" smtClean="0"/>
              <a:t>Barevná paleta, barevná hloubka</a:t>
            </a:r>
          </a:p>
          <a:p>
            <a:r>
              <a:rPr lang="cs-CZ" dirty="0" smtClean="0"/>
              <a:t>Vzorkování, kvantování, alias</a:t>
            </a:r>
          </a:p>
          <a:p>
            <a:r>
              <a:rPr lang="cs-CZ" dirty="0" smtClean="0"/>
              <a:t>Formáty rastrové grafiky (GIF, PNG, JPG, TIFF)</a:t>
            </a:r>
          </a:p>
          <a:p>
            <a:r>
              <a:rPr lang="cs-CZ" dirty="0" smtClean="0"/>
              <a:t>Vektorová grafika</a:t>
            </a:r>
          </a:p>
          <a:p>
            <a:r>
              <a:rPr lang="cs-CZ" dirty="0" smtClean="0"/>
              <a:t>Další pojmy z grafiky – </a:t>
            </a:r>
            <a:r>
              <a:rPr lang="cs-CZ" dirty="0" err="1" smtClean="0"/>
              <a:t>Morphing</a:t>
            </a:r>
            <a:r>
              <a:rPr lang="cs-CZ" dirty="0" smtClean="0"/>
              <a:t>, histogram, alfa </a:t>
            </a:r>
            <a:r>
              <a:rPr lang="cs-CZ" dirty="0" err="1" smtClean="0"/>
              <a:t>blending</a:t>
            </a:r>
            <a:r>
              <a:rPr lang="cs-CZ" dirty="0" smtClean="0"/>
              <a:t>, klíčování „na modrou“…</a:t>
            </a:r>
          </a:p>
          <a:p>
            <a:r>
              <a:rPr lang="cs-CZ" dirty="0" smtClean="0"/>
              <a:t>3D modely</a:t>
            </a:r>
          </a:p>
          <a:p>
            <a:r>
              <a:rPr lang="cs-CZ" dirty="0" smtClean="0"/>
              <a:t>Virtuální realita</a:t>
            </a:r>
          </a:p>
          <a:p>
            <a:r>
              <a:rPr lang="cs-CZ" dirty="0" smtClean="0"/>
              <a:t>Úvod do typografie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  CMY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3116"/>
            <a:ext cx="4436089" cy="335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Převod RGB na odstíny šedi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Nelze aritmetický průměr – lidské oko je různě citlivé na jednotlivé barvy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Stupeň šedi Y = 0,299*R + 0,587*G + 0,114*B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CMY - RGB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4800" dirty="0" smtClean="0"/>
              <a:t>C = 1 – R</a:t>
            </a:r>
          </a:p>
          <a:p>
            <a:pPr algn="ctr">
              <a:buNone/>
            </a:pPr>
            <a:r>
              <a:rPr lang="cs-CZ" sz="4800" dirty="0" smtClean="0"/>
              <a:t>M = 1 – G</a:t>
            </a:r>
          </a:p>
          <a:p>
            <a:pPr algn="ctr">
              <a:buNone/>
            </a:pPr>
            <a:r>
              <a:rPr lang="cs-CZ" sz="4800" dirty="0" smtClean="0"/>
              <a:t>Y = 1 - B</a:t>
            </a: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RGB, CMY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RGB i CMY – geometrická interpretace jako krychle</a:t>
            </a:r>
          </a:p>
          <a:p>
            <a:r>
              <a:rPr lang="cs-CZ" dirty="0" smtClean="0"/>
              <a:t>Nejsou intuitivní lidskému vnímání barev</a:t>
            </a:r>
          </a:p>
          <a:p>
            <a:r>
              <a:rPr lang="cs-CZ" dirty="0" smtClean="0"/>
              <a:t>Existují i jiné barevné modely – HSV, HLV -složky používají nejen barvu, ale i pojmy jako jas nebo sytost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HSV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Model orientovaný na uživatele – intuitivní fyzikální veličiny</a:t>
            </a:r>
          </a:p>
          <a:p>
            <a:r>
              <a:rPr lang="cs-CZ" sz="2800" b="1" dirty="0" err="1" smtClean="0"/>
              <a:t>Hue</a:t>
            </a:r>
            <a:r>
              <a:rPr lang="cs-CZ" sz="2800" dirty="0" smtClean="0"/>
              <a:t> - </a:t>
            </a:r>
            <a:r>
              <a:rPr lang="cs-CZ" sz="2800" b="1" dirty="0" smtClean="0">
                <a:solidFill>
                  <a:srgbClr val="0070C0"/>
                </a:solidFill>
              </a:rPr>
              <a:t>barevný tón </a:t>
            </a:r>
            <a:r>
              <a:rPr lang="cs-CZ" sz="2800" dirty="0"/>
              <a:t>(0° až 360°), </a:t>
            </a:r>
            <a:r>
              <a:rPr lang="cs-CZ" sz="2800" dirty="0" smtClean="0"/>
              <a:t>určuje převládající spektrální barvu. </a:t>
            </a:r>
          </a:p>
          <a:p>
            <a:r>
              <a:rPr lang="cs-CZ" sz="2800" b="1" dirty="0" err="1" smtClean="0"/>
              <a:t>Saturation</a:t>
            </a:r>
            <a:r>
              <a:rPr lang="cs-CZ" sz="2800" dirty="0" smtClean="0"/>
              <a:t> - </a:t>
            </a:r>
            <a:r>
              <a:rPr lang="cs-CZ" sz="2800" b="1" dirty="0" smtClean="0">
                <a:solidFill>
                  <a:srgbClr val="0070C0"/>
                </a:solidFill>
              </a:rPr>
              <a:t>sytost barvy </a:t>
            </a:r>
            <a:r>
              <a:rPr lang="cs-CZ" sz="2800" dirty="0"/>
              <a:t>(0-1</a:t>
            </a:r>
            <a:r>
              <a:rPr lang="cs-CZ" sz="2800" dirty="0" smtClean="0"/>
              <a:t>), určuje příměs jiné barvy. </a:t>
            </a:r>
            <a:r>
              <a:rPr lang="cs-CZ" sz="2100" dirty="0" smtClean="0"/>
              <a:t>Někdy též chroma, síla nebo čistota barvy, představuje množství šedi v poměru k odstínu, měří se v procentech od 0% (šedá) do 100% (plně sytá barva). Na barevném kole vzrůstá sytost od středu k okrajům. Např. červená s 50% sytostí bude růžová. </a:t>
            </a:r>
          </a:p>
          <a:p>
            <a:r>
              <a:rPr lang="cs-CZ" sz="2800" b="1" dirty="0" err="1" smtClean="0"/>
              <a:t>Value</a:t>
            </a:r>
            <a:r>
              <a:rPr lang="cs-CZ" sz="2800" dirty="0" smtClean="0"/>
              <a:t> - </a:t>
            </a:r>
            <a:r>
              <a:rPr lang="cs-CZ" sz="2800" b="1" dirty="0" smtClean="0">
                <a:solidFill>
                  <a:srgbClr val="0070C0"/>
                </a:solidFill>
              </a:rPr>
              <a:t>hodnota jasu </a:t>
            </a:r>
            <a:r>
              <a:rPr lang="cs-CZ" sz="2800" dirty="0" smtClean="0"/>
              <a:t>(0-1), množství bílého světla. </a:t>
            </a:r>
          </a:p>
          <a:p>
            <a:pPr marL="457200" lvl="1" indent="0">
              <a:buNone/>
            </a:pPr>
            <a:r>
              <a:rPr lang="cs-CZ" sz="2400" dirty="0" smtClean="0"/>
              <a:t>Relativní světlost nebo tmavost barvy. Jas vyjadřuje kolik světla barva odráží, dalo by se také říct přidávání černé do základní barvy.</a:t>
            </a:r>
          </a:p>
          <a:p>
            <a:pPr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HSV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4500584" cy="324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 2"/>
          <p:cNvSpPr/>
          <p:nvPr/>
        </p:nvSpPr>
        <p:spPr>
          <a:xfrm>
            <a:off x="1403648" y="515719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dirty="0"/>
              <a:t>HSV je nesymetrický z hlediska jasu  (svislá osa). Zobrazení šestibokým jehlanem. Dominantní barvy (sytost 1) leží na plášti.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HSV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Soubor:HSV cylin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428736"/>
            <a:ext cx="5929354" cy="4743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barev pomocí HSV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6322" name="Picture 2" descr="Soubor:Triangulo HSV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143116"/>
            <a:ext cx="3305175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HLS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Snaží se eliminovat nedostatky modelu HSV (nesymetrii z hlediska jasu). </a:t>
            </a:r>
          </a:p>
          <a:p>
            <a:pPr>
              <a:buNone/>
            </a:pPr>
            <a:r>
              <a:rPr lang="cs-CZ" dirty="0" smtClean="0"/>
              <a:t>Skládá se z: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	</a:t>
            </a:r>
            <a:r>
              <a:rPr lang="cs-CZ" b="1" dirty="0" err="1" smtClean="0">
                <a:solidFill>
                  <a:srgbClr val="FF0000"/>
                </a:solidFill>
              </a:rPr>
              <a:t>H</a:t>
            </a:r>
            <a:r>
              <a:rPr lang="cs-CZ" dirty="0" err="1" smtClean="0">
                <a:solidFill>
                  <a:srgbClr val="FF0000"/>
                </a:solidFill>
              </a:rPr>
              <a:t>ue</a:t>
            </a:r>
            <a:r>
              <a:rPr lang="cs-CZ" dirty="0" smtClean="0"/>
              <a:t> – barevný tón (0-360</a:t>
            </a:r>
            <a:r>
              <a:rPr lang="cs-CZ" baseline="30000" dirty="0" smtClean="0"/>
              <a:t>o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	</a:t>
            </a:r>
            <a:r>
              <a:rPr lang="cs-CZ" b="1" dirty="0" err="1" smtClean="0">
                <a:solidFill>
                  <a:srgbClr val="FF0000"/>
                </a:solidFill>
              </a:rPr>
              <a:t>L</a:t>
            </a:r>
            <a:r>
              <a:rPr lang="cs-CZ" dirty="0" err="1" smtClean="0">
                <a:solidFill>
                  <a:srgbClr val="FF0000"/>
                </a:solidFill>
              </a:rPr>
              <a:t>ightness</a:t>
            </a:r>
            <a:r>
              <a:rPr lang="cs-CZ" dirty="0" smtClean="0"/>
              <a:t> – světlost  (0-1)	 0-bílá, 1-černá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	</a:t>
            </a:r>
            <a:r>
              <a:rPr lang="cs-CZ" b="1" dirty="0" err="1" smtClean="0">
                <a:solidFill>
                  <a:srgbClr val="FF0000"/>
                </a:solidFill>
              </a:rPr>
              <a:t>S</a:t>
            </a:r>
            <a:r>
              <a:rPr lang="cs-CZ" dirty="0" err="1" smtClean="0">
                <a:solidFill>
                  <a:srgbClr val="FF0000"/>
                </a:solidFill>
              </a:rPr>
              <a:t>aturation</a:t>
            </a:r>
            <a:r>
              <a:rPr lang="cs-CZ" dirty="0" smtClean="0"/>
              <a:t> – sytost  (0-1)	 0=osa, 1=povrch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600" dirty="0" smtClean="0"/>
              <a:t>	Zobrazení: dvojitý kužel</a:t>
            </a:r>
          </a:p>
          <a:p>
            <a:pPr>
              <a:buNone/>
            </a:pPr>
            <a:r>
              <a:rPr lang="cs-CZ" sz="2600" dirty="0" smtClean="0"/>
              <a:t>	Odpovídá skutečnosti – nejvíce barev vnímáme při průměrné světelnosti.</a:t>
            </a:r>
          </a:p>
          <a:p>
            <a:pPr>
              <a:buNone/>
            </a:pPr>
            <a:r>
              <a:rPr lang="cs-CZ" sz="2600" dirty="0" smtClean="0"/>
              <a:t>	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HLS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028670"/>
            <a:ext cx="3888432" cy="536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4572000" y="1714488"/>
            <a:ext cx="3429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Schopnost rozlišit barvy klesá při ztmavení i přesvětlení.</a:t>
            </a:r>
          </a:p>
          <a:p>
            <a:r>
              <a:rPr lang="cs-CZ" sz="2400" dirty="0" smtClean="0"/>
              <a:t>Nejčistší barvy leží na obvodu podstav kuželů.</a:t>
            </a:r>
          </a:p>
          <a:p>
            <a:endParaRPr lang="cs-CZ" sz="2400" dirty="0"/>
          </a:p>
          <a:p>
            <a:r>
              <a:rPr lang="cs-CZ" sz="2400" dirty="0"/>
              <a:t>S=1, l=0,5  -&gt; nejjasnější barvy</a:t>
            </a:r>
          </a:p>
          <a:p>
            <a:r>
              <a:rPr lang="cs-CZ" sz="2400" dirty="0" smtClean="0"/>
              <a:t> </a:t>
            </a:r>
            <a:endParaRPr lang="cs-CZ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Barevný kruh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vymalovatbyt.cz/images/p006_1_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58774"/>
            <a:ext cx="5832648" cy="40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22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HLS, HSV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Užití – definování barev přirozenými pojmy, vzorníky barev</a:t>
            </a:r>
          </a:p>
          <a:p>
            <a:r>
              <a:rPr lang="cs-CZ" dirty="0" smtClean="0"/>
              <a:t>Převod do RGB – algoritmus - převod není prosté zobrazení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Modely YUV, YIQ, YC</a:t>
            </a:r>
            <a:r>
              <a:rPr lang="cs-CZ" baseline="-25000" dirty="0" smtClean="0"/>
              <a:t>B</a:t>
            </a:r>
            <a:r>
              <a:rPr lang="cs-CZ" dirty="0" smtClean="0"/>
              <a:t>C</a:t>
            </a:r>
            <a:r>
              <a:rPr lang="cs-CZ" baseline="-25000" dirty="0" smtClean="0"/>
              <a:t>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Užití: </a:t>
            </a:r>
            <a:r>
              <a:rPr lang="cs-CZ" b="1" dirty="0" smtClean="0">
                <a:solidFill>
                  <a:srgbClr val="0070C0"/>
                </a:solidFill>
              </a:rPr>
              <a:t>televizní a video obraz</a:t>
            </a:r>
          </a:p>
          <a:p>
            <a:r>
              <a:rPr lang="cs-CZ" dirty="0" smtClean="0"/>
              <a:t>PAL (YUV), NTSC (YIQ), SECAM (YC</a:t>
            </a:r>
            <a:r>
              <a:rPr lang="cs-CZ" baseline="-25000" dirty="0" smtClean="0"/>
              <a:t>B</a:t>
            </a:r>
            <a:r>
              <a:rPr lang="cs-CZ" dirty="0" smtClean="0"/>
              <a:t>C</a:t>
            </a:r>
            <a:r>
              <a:rPr lang="cs-CZ" baseline="-25000" dirty="0" smtClean="0"/>
              <a:t>R</a:t>
            </a:r>
            <a:r>
              <a:rPr lang="cs-CZ" dirty="0" smtClean="0"/>
              <a:t>)</a:t>
            </a:r>
          </a:p>
          <a:p>
            <a:r>
              <a:rPr lang="cs-CZ" dirty="0" smtClean="0"/>
              <a:t>Jasová (</a:t>
            </a:r>
            <a:r>
              <a:rPr lang="cs-CZ" dirty="0" err="1" smtClean="0"/>
              <a:t>luminační</a:t>
            </a:r>
            <a:r>
              <a:rPr lang="cs-CZ" dirty="0" smtClean="0"/>
              <a:t>) a dvě barevné složky (chrominance)</a:t>
            </a:r>
          </a:p>
          <a:p>
            <a:pPr>
              <a:buNone/>
            </a:pPr>
            <a:r>
              <a:rPr lang="cs-CZ" dirty="0"/>
              <a:t>Výpočet </a:t>
            </a:r>
            <a:r>
              <a:rPr lang="cs-CZ" dirty="0" smtClean="0"/>
              <a:t>celkového jasu </a:t>
            </a:r>
            <a:r>
              <a:rPr lang="cs-CZ" dirty="0"/>
              <a:t>( odstínu šedi): </a:t>
            </a:r>
            <a:endParaRPr lang="cs-CZ" dirty="0" smtClean="0"/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Y </a:t>
            </a:r>
            <a:r>
              <a:rPr lang="cs-CZ" dirty="0"/>
              <a:t>= 0,299 . R + 0,587 . G + 0,114 . </a:t>
            </a:r>
            <a:r>
              <a:rPr lang="cs-CZ" dirty="0" smtClean="0"/>
              <a:t>B</a:t>
            </a:r>
          </a:p>
          <a:p>
            <a:pPr>
              <a:buNone/>
            </a:pPr>
            <a:r>
              <a:rPr lang="cs-CZ" dirty="0" smtClean="0"/>
              <a:t>Barevné složky:</a:t>
            </a:r>
          </a:p>
          <a:p>
            <a:pPr>
              <a:buNone/>
            </a:pPr>
            <a:r>
              <a:rPr lang="cs-CZ" dirty="0" smtClean="0"/>
              <a:t>		U </a:t>
            </a:r>
            <a:r>
              <a:rPr lang="cs-CZ" dirty="0"/>
              <a:t>= 0,493*(B-Y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		V </a:t>
            </a:r>
            <a:r>
              <a:rPr lang="cs-CZ" dirty="0"/>
              <a:t>= 0,877*(R-Y)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DPI</a:t>
            </a:r>
            <a:r>
              <a:rPr lang="cs-CZ" b="1" dirty="0" smtClean="0"/>
              <a:t> –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0070C0"/>
                </a:solidFill>
              </a:rPr>
              <a:t>Dots</a:t>
            </a:r>
            <a:r>
              <a:rPr lang="cs-CZ" dirty="0" smtClean="0">
                <a:solidFill>
                  <a:srgbClr val="0070C0"/>
                </a:solidFill>
              </a:rPr>
              <a:t> Per </a:t>
            </a:r>
            <a:r>
              <a:rPr lang="cs-CZ" dirty="0" err="1" smtClean="0">
                <a:solidFill>
                  <a:srgbClr val="0070C0"/>
                </a:solidFill>
              </a:rPr>
              <a:t>Inch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–</a:t>
            </a:r>
            <a:r>
              <a:rPr lang="cs-CZ" dirty="0" smtClean="0"/>
              <a:t> jednotka rozlišení, kvality zobrazení (monitor, tiskárna). Udává, kolik se zobrazí bodů na jeden palec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inch</a:t>
            </a:r>
            <a:r>
              <a:rPr lang="cs-CZ" b="1" dirty="0" smtClean="0"/>
              <a:t> –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palec</a:t>
            </a:r>
            <a:r>
              <a:rPr lang="cs-CZ" dirty="0" smtClean="0"/>
              <a:t> = 2,54 cm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gamut</a:t>
            </a:r>
            <a:r>
              <a:rPr lang="cs-CZ" b="1" dirty="0" smtClean="0"/>
              <a:t> –</a:t>
            </a:r>
            <a:r>
              <a:rPr lang="cs-CZ" dirty="0" smtClean="0"/>
              <a:t> barevný prostor, který umí zobrazit dané zobrazovací zařízení (monitor, tiskárna). </a:t>
            </a:r>
            <a:r>
              <a:rPr lang="cs-CZ" sz="2000" dirty="0" smtClean="0"/>
              <a:t>Například čistá červená, která je obsažená v barevném modelu RGB, je mimo </a:t>
            </a:r>
            <a:r>
              <a:rPr lang="cs-CZ" sz="2000" dirty="0" err="1" smtClean="0"/>
              <a:t>gamut</a:t>
            </a:r>
            <a:r>
              <a:rPr lang="cs-CZ" sz="2000" dirty="0" smtClean="0"/>
              <a:t> v barevném modelu CMYK.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Gamut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nikhilnaik.com/wp-content/uploads/2010/07/gamu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50"/>
            <a:ext cx="4214842" cy="4495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Monochromatické zobrazení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Atribut šedého odstínu – </a:t>
            </a:r>
            <a:r>
              <a:rPr lang="cs-CZ" b="1" dirty="0" smtClean="0"/>
              <a:t>intenzita</a:t>
            </a:r>
            <a:r>
              <a:rPr lang="cs-CZ" dirty="0" smtClean="0"/>
              <a:t> a </a:t>
            </a:r>
            <a:r>
              <a:rPr lang="cs-CZ" b="1" dirty="0" smtClean="0"/>
              <a:t>jas</a:t>
            </a:r>
          </a:p>
          <a:p>
            <a:r>
              <a:rPr lang="cs-CZ" dirty="0" smtClean="0"/>
              <a:t>Lidské oko z určité vzdálenosti nerozliší černé a bílé body, ale vnímá jako odstín šedé:</a:t>
            </a:r>
          </a:p>
          <a:p>
            <a:pPr marL="457200" lvl="1" indent="0">
              <a:buNone/>
            </a:pPr>
            <a:r>
              <a:rPr lang="cs-CZ" dirty="0" smtClean="0"/>
              <a:t>Standardní obrázek: </a:t>
            </a:r>
          </a:p>
          <a:p>
            <a:pPr lvl="2"/>
            <a:r>
              <a:rPr lang="cs-CZ" dirty="0" smtClean="0"/>
              <a:t>velikosti 512 × 512 pixelů</a:t>
            </a:r>
          </a:p>
          <a:p>
            <a:pPr lvl="2"/>
            <a:r>
              <a:rPr lang="cs-CZ" dirty="0" smtClean="0"/>
              <a:t>128 stupni šedi </a:t>
            </a:r>
          </a:p>
          <a:p>
            <a:pPr lvl="2"/>
            <a:r>
              <a:rPr lang="cs-CZ" dirty="0" smtClean="0"/>
              <a:t>zobrazovaný na plochu 5 × 5 cm </a:t>
            </a:r>
          </a:p>
          <a:p>
            <a:pPr lvl="2"/>
            <a:r>
              <a:rPr lang="cs-CZ" dirty="0" smtClean="0"/>
              <a:t>pozorovaný ze vzdálenosti 25 cm </a:t>
            </a:r>
          </a:p>
          <a:p>
            <a:pPr marL="914400" lvl="2" indent="0">
              <a:buNone/>
            </a:pPr>
            <a:r>
              <a:rPr lang="cs-CZ" dirty="0" smtClean="0"/>
              <a:t>	</a:t>
            </a:r>
            <a:r>
              <a:rPr lang="cs-CZ" sz="2800" dirty="0" smtClean="0"/>
              <a:t>se jeví jako </a:t>
            </a:r>
            <a:r>
              <a:rPr lang="cs-CZ" sz="2800" b="1" dirty="0" smtClean="0"/>
              <a:t>spojitý</a:t>
            </a:r>
            <a:r>
              <a:rPr lang="cs-CZ" sz="2800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Půltónování</a:t>
            </a:r>
            <a:r>
              <a:rPr lang="cs-CZ" dirty="0" smtClean="0"/>
              <a:t> a rozptylování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Odstíny šedi:</a:t>
            </a:r>
          </a:p>
          <a:p>
            <a:pPr lvl="1"/>
            <a:r>
              <a:rPr lang="cs-CZ" b="1" dirty="0" err="1" smtClean="0">
                <a:solidFill>
                  <a:srgbClr val="00B050"/>
                </a:solidFill>
              </a:rPr>
              <a:t>Půltónování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halftonning</a:t>
            </a:r>
            <a:r>
              <a:rPr lang="cs-CZ" dirty="0" smtClean="0"/>
              <a:t>) – pixel původního obrazu převeden na matici bodů (dochází k zvětšení rozlišení obrazu)</a:t>
            </a:r>
          </a:p>
          <a:p>
            <a:pPr lvl="1"/>
            <a:r>
              <a:rPr lang="cs-CZ" b="1" dirty="0" smtClean="0">
                <a:solidFill>
                  <a:srgbClr val="00B050"/>
                </a:solidFill>
              </a:rPr>
              <a:t>Rozptylování</a:t>
            </a:r>
            <a:r>
              <a:rPr lang="cs-CZ" dirty="0" smtClean="0"/>
              <a:t> (</a:t>
            </a:r>
            <a:r>
              <a:rPr lang="cs-CZ" dirty="0" err="1" smtClean="0"/>
              <a:t>dithering</a:t>
            </a:r>
            <a:r>
              <a:rPr lang="cs-CZ" dirty="0" smtClean="0"/>
              <a:t>) – nutné zobrazovat 1:1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Půltónování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2430" y="1600200"/>
            <a:ext cx="78191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Dithering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7762" name="Picture 2" descr="[krajina bez ditheringu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44"/>
            <a:ext cx="2786082" cy="3714776"/>
          </a:xfrm>
          <a:prstGeom prst="rect">
            <a:avLst/>
          </a:prstGeom>
          <a:noFill/>
        </p:spPr>
      </p:pic>
      <p:pic>
        <p:nvPicPr>
          <p:cNvPr id="117764" name="Picture 4" descr="[krajina s ditheringem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2732504" cy="364333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000100" y="566124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b</a:t>
            </a:r>
            <a:r>
              <a:rPr lang="cs-CZ" sz="2400" dirty="0" smtClean="0"/>
              <a:t>ez </a:t>
            </a:r>
            <a:r>
              <a:rPr lang="cs-CZ" sz="2400" dirty="0" err="1" smtClean="0"/>
              <a:t>ditheringu</a:t>
            </a:r>
            <a:endParaRPr lang="cs-CZ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Rastrová grafika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Rastrová grafika je tedy digitální podoba analogového obrazu s nekonečným počtem barev</a:t>
            </a:r>
          </a:p>
          <a:p>
            <a:r>
              <a:rPr lang="cs-CZ" dirty="0" smtClean="0"/>
              <a:t>Proces přechodu od analogového obrazu k digitálnímu probíhá ve dvou krocích</a:t>
            </a:r>
          </a:p>
          <a:p>
            <a:pPr lvl="1"/>
            <a:r>
              <a:rPr lang="cs-CZ" dirty="0" smtClean="0"/>
              <a:t>Kvantování</a:t>
            </a:r>
          </a:p>
          <a:p>
            <a:pPr lvl="1"/>
            <a:r>
              <a:rPr lang="cs-CZ" dirty="0" smtClean="0"/>
              <a:t>Vzorkování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Obrazová funkce rozdělí obraz na intervaly, jimž je přidělená jediná (zástupná) hodnota</a:t>
            </a:r>
          </a:p>
          <a:p>
            <a:r>
              <a:rPr lang="cs-CZ" dirty="0" smtClean="0"/>
              <a:t>Hodnota kvantovaného signálu se mění skokem</a:t>
            </a:r>
          </a:p>
          <a:p>
            <a:r>
              <a:rPr lang="cs-CZ" dirty="0" smtClean="0"/>
              <a:t>Dochází tedy k určité ztrátě informace</a:t>
            </a:r>
          </a:p>
          <a:p>
            <a:r>
              <a:rPr lang="cs-CZ" dirty="0" err="1" smtClean="0"/>
              <a:t>Kvantizační</a:t>
            </a:r>
            <a:r>
              <a:rPr lang="cs-CZ" dirty="0" smtClean="0"/>
              <a:t> chyba (šum)  - plochy s náhlou změnou barev. </a:t>
            </a:r>
          </a:p>
          <a:p>
            <a:r>
              <a:rPr lang="cs-CZ" dirty="0" smtClean="0"/>
              <a:t>Příklad šumu – digitální fotografie oblohy – místo jemných přechodů </a:t>
            </a:r>
            <a:r>
              <a:rPr lang="cs-CZ" dirty="0" err="1" smtClean="0"/>
              <a:t>skokovité</a:t>
            </a:r>
            <a:r>
              <a:rPr lang="cs-CZ" dirty="0" smtClean="0"/>
              <a:t> přechody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Feng</a:t>
            </a:r>
            <a:r>
              <a:rPr lang="cs-CZ" dirty="0" smtClean="0"/>
              <a:t> - </a:t>
            </a:r>
            <a:r>
              <a:rPr lang="cs-CZ" dirty="0" err="1" smtClean="0"/>
              <a:t>šuej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Studené barvy (Jang) – modrá, zelená, bílá</a:t>
            </a:r>
          </a:p>
          <a:p>
            <a:r>
              <a:rPr lang="cs-CZ" dirty="0" smtClean="0"/>
              <a:t>Teplé barvy (Jin) – červená, oranžová, žlutá, hnědá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254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Kvantovaný a vzorkovaný signál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4690" name="Picture 2" descr="Soubor:Quantized.signal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571612"/>
            <a:ext cx="4357718" cy="2675792"/>
          </a:xfrm>
          <a:prstGeom prst="rect">
            <a:avLst/>
          </a:prstGeom>
          <a:noFill/>
        </p:spPr>
      </p:pic>
      <p:pic>
        <p:nvPicPr>
          <p:cNvPr id="114692" name="Picture 4" descr="Soubor:Sampled.signal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500174"/>
            <a:ext cx="4685683" cy="2643206"/>
          </a:xfrm>
          <a:prstGeom prst="rect">
            <a:avLst/>
          </a:prstGeom>
          <a:noFill/>
        </p:spPr>
      </p:pic>
      <p:pic>
        <p:nvPicPr>
          <p:cNvPr id="114694" name="Picture 6" descr="Soubor:Digital.signal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3786190"/>
            <a:ext cx="5524500" cy="333375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1000100" y="14287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Kvantovaný: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00694" y="142873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Vzorkovaný: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Vzorkování (</a:t>
            </a:r>
            <a:r>
              <a:rPr lang="cs-CZ" b="1" dirty="0" err="1" smtClean="0">
                <a:solidFill>
                  <a:srgbClr val="0070C0"/>
                </a:solidFill>
              </a:rPr>
              <a:t>sampling</a:t>
            </a:r>
            <a:r>
              <a:rPr lang="cs-CZ" b="1" dirty="0" smtClean="0">
                <a:solidFill>
                  <a:srgbClr val="0070C0"/>
                </a:solidFill>
              </a:rPr>
              <a:t>) </a:t>
            </a:r>
            <a:r>
              <a:rPr lang="cs-CZ" dirty="0" smtClean="0"/>
              <a:t>je zaznamenávání hodnot (vzorků) v předem daných intervalech</a:t>
            </a:r>
          </a:p>
          <a:p>
            <a:endParaRPr lang="cs-CZ" b="1" dirty="0" smtClean="0"/>
          </a:p>
          <a:p>
            <a:r>
              <a:rPr lang="cs-CZ" b="1" dirty="0" smtClean="0"/>
              <a:t>Vzorkovací frekvence </a:t>
            </a:r>
            <a:r>
              <a:rPr lang="cs-CZ" dirty="0" smtClean="0"/>
              <a:t>– počet vzorků za jednotku času </a:t>
            </a:r>
          </a:p>
          <a:p>
            <a:pPr lvl="1"/>
            <a:r>
              <a:rPr lang="cs-CZ" dirty="0" smtClean="0"/>
              <a:t>Hz, např. při snímání videokamerou</a:t>
            </a:r>
          </a:p>
          <a:p>
            <a:pPr lvl="1"/>
            <a:r>
              <a:rPr lang="cs-CZ" dirty="0" smtClean="0"/>
              <a:t>jednotka vzdálenosti (dpi)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Kvantování x vzorkování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/>
              <a:t>Pokud bychom měli nedostatek datového prostoru, a chtěli bychom ho ušetřit, ale přitom nepřijít o dobře vypadající fotografie, potom:</a:t>
            </a:r>
          </a:p>
          <a:p>
            <a:r>
              <a:rPr lang="cs-CZ" sz="2800" dirty="0" smtClean="0"/>
              <a:t>obrázek s </a:t>
            </a:r>
            <a:r>
              <a:rPr lang="cs-CZ" sz="2800" b="1" dirty="0" smtClean="0"/>
              <a:t>věrnými detaily </a:t>
            </a:r>
            <a:r>
              <a:rPr lang="cs-CZ" sz="2800" dirty="0" smtClean="0"/>
              <a:t>– potřeba jemného vzorkování, stačí nám jen „hrubé“ kvantování</a:t>
            </a:r>
          </a:p>
          <a:p>
            <a:r>
              <a:rPr lang="cs-CZ" sz="2800" dirty="0" smtClean="0"/>
              <a:t>obrázek s </a:t>
            </a:r>
            <a:r>
              <a:rPr lang="cs-CZ" sz="2800" b="1" dirty="0" smtClean="0"/>
              <a:t>věrnými barvami </a:t>
            </a:r>
            <a:r>
              <a:rPr lang="cs-CZ" sz="2800" dirty="0" smtClean="0"/>
              <a:t>– potřeba jemného kvantovaní, stačí nám „hrubé“ vzorkován</a:t>
            </a:r>
            <a:r>
              <a:rPr lang="cs-CZ" dirty="0" smtClean="0"/>
              <a:t>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při digitalizaci obrazu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Nežádoucí </a:t>
            </a:r>
            <a:r>
              <a:rPr lang="cs-CZ" dirty="0" smtClean="0">
                <a:solidFill>
                  <a:srgbClr val="0070C0"/>
                </a:solidFill>
              </a:rPr>
              <a:t>vysoké frekvence </a:t>
            </a:r>
            <a:r>
              <a:rPr lang="cs-CZ" dirty="0" smtClean="0"/>
              <a:t>– šum</a:t>
            </a:r>
          </a:p>
          <a:p>
            <a:r>
              <a:rPr lang="cs-CZ" dirty="0" smtClean="0"/>
              <a:t>Nežádoucí </a:t>
            </a:r>
            <a:r>
              <a:rPr lang="cs-CZ" dirty="0" smtClean="0">
                <a:solidFill>
                  <a:srgbClr val="0070C0"/>
                </a:solidFill>
              </a:rPr>
              <a:t>nízké frekvence </a:t>
            </a:r>
            <a:r>
              <a:rPr lang="cs-CZ" dirty="0" smtClean="0"/>
              <a:t>- alias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Aliasing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Vzniká při rekonstrukci signálu – nová, nízkofrekvenční informace, která v původním signálu nebyla</a:t>
            </a:r>
          </a:p>
          <a:p>
            <a:r>
              <a:rPr lang="cs-CZ" dirty="0" smtClean="0"/>
              <a:t>Příklad – obrazovka snímaná kamerou – obraz „bliká“, protože kamera snímá obraz v diskrétních okamžicích a obrazovka má svou frekvenci promítání snímků – dochází k interferenci frekvencí a následnému </a:t>
            </a:r>
            <a:r>
              <a:rPr lang="cs-CZ" dirty="0" err="1" smtClean="0"/>
              <a:t>aliasu</a:t>
            </a:r>
            <a:r>
              <a:rPr lang="cs-CZ" dirty="0" smtClean="0"/>
              <a:t> (časový neboli </a:t>
            </a:r>
            <a:r>
              <a:rPr lang="cs-CZ" dirty="0" err="1" smtClean="0"/>
              <a:t>temporal</a:t>
            </a:r>
            <a:r>
              <a:rPr lang="cs-CZ" dirty="0" smtClean="0"/>
              <a:t> alias)</a:t>
            </a:r>
          </a:p>
          <a:p>
            <a:r>
              <a:rPr lang="cs-CZ" dirty="0" smtClean="0"/>
              <a:t>U obrazu je projevem </a:t>
            </a:r>
            <a:r>
              <a:rPr lang="cs-CZ" dirty="0" err="1" smtClean="0"/>
              <a:t>aliasu</a:t>
            </a:r>
            <a:r>
              <a:rPr lang="cs-CZ" dirty="0" smtClean="0"/>
              <a:t> „</a:t>
            </a:r>
            <a:r>
              <a:rPr lang="cs-CZ" dirty="0" err="1" smtClean="0"/>
              <a:t>zubatice</a:t>
            </a:r>
            <a:r>
              <a:rPr lang="cs-CZ" dirty="0" smtClean="0"/>
              <a:t>“ (</a:t>
            </a:r>
            <a:r>
              <a:rPr lang="cs-CZ" dirty="0" err="1" smtClean="0"/>
              <a:t>jaggies</a:t>
            </a:r>
            <a:r>
              <a:rPr lang="cs-CZ" dirty="0" smtClean="0"/>
              <a:t>) u šikmých čar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</a:t>
            </a:r>
            <a:r>
              <a:rPr lang="cs-CZ" dirty="0" err="1" smtClean="0"/>
              <a:t>aliasu</a:t>
            </a:r>
            <a:endParaRPr lang="cs-CZ" dirty="0"/>
          </a:p>
        </p:txBody>
      </p:sp>
      <p:pic>
        <p:nvPicPr>
          <p:cNvPr id="8" name="Zástupný symbol pro obsah 7" descr="Alias-ukaz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9349958" cy="336598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Odstranění </a:t>
            </a:r>
            <a:r>
              <a:rPr lang="cs-CZ" dirty="0" err="1" smtClean="0"/>
              <a:t>aliasu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Odstranění informací, které nelze vzorkovat (např. příliš vysoké frekvence) -&gt; filtr - např. Fourierova transformace</a:t>
            </a:r>
          </a:p>
          <a:p>
            <a:r>
              <a:rPr lang="cs-CZ" dirty="0" smtClean="0"/>
              <a:t>Zvýšení hustoty vzorkování (částečné potlačení </a:t>
            </a:r>
            <a:r>
              <a:rPr lang="cs-CZ" dirty="0" err="1" smtClean="0"/>
              <a:t>aliasu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Bitmapová a vektorová grafika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Bitmapová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(rastrová) </a:t>
            </a:r>
            <a:r>
              <a:rPr lang="cs-CZ" dirty="0" smtClean="0"/>
              <a:t>- skládá se z pixelů, kde každý pixel nese informaci o barvě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Vektorová</a:t>
            </a:r>
            <a:r>
              <a:rPr lang="cs-CZ" b="1" dirty="0" smtClean="0"/>
              <a:t> </a:t>
            </a:r>
            <a:r>
              <a:rPr lang="cs-CZ" dirty="0" smtClean="0"/>
              <a:t>- skládá se z bodů, přímek a křivek, které spolu tvoří objekty. Objekty jsou definovány matematickými rovnicemi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Jaké jsou výhody a nevýhody </a:t>
            </a:r>
          </a:p>
          <a:p>
            <a:pPr marL="0" indent="0" algn="ctr">
              <a:buNone/>
            </a:pPr>
            <a:r>
              <a:rPr lang="cs-CZ" dirty="0" smtClean="0"/>
              <a:t>rastrové grafiky?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7279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Bitmapová grafika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cs-CZ" dirty="0" smtClean="0"/>
              <a:t>Jaké jsou nevýhody bitmapové grafiky?</a:t>
            </a:r>
          </a:p>
          <a:p>
            <a:pPr marL="514350" indent="-514350">
              <a:buNone/>
            </a:pPr>
            <a:r>
              <a:rPr lang="cs-CZ" dirty="0" smtClean="0"/>
              <a:t>	</a:t>
            </a:r>
            <a:r>
              <a:rPr lang="cs-CZ" sz="2600" dirty="0" smtClean="0"/>
              <a:t>- </a:t>
            </a:r>
            <a:r>
              <a:rPr lang="cs-CZ" sz="2400" dirty="0" smtClean="0"/>
              <a:t>změna velikosti vede ke snížení kvality</a:t>
            </a:r>
          </a:p>
          <a:p>
            <a:pPr marL="514350" indent="-514350">
              <a:buNone/>
            </a:pPr>
            <a:r>
              <a:rPr lang="cs-CZ" sz="2400" dirty="0" smtClean="0"/>
              <a:t>	- nároky na zdroje</a:t>
            </a:r>
          </a:p>
          <a:p>
            <a:pPr marL="514350" indent="-514350">
              <a:buNone/>
            </a:pPr>
            <a:r>
              <a:rPr lang="cs-CZ" sz="2400" dirty="0" smtClean="0"/>
              <a:t>	- při zvětšení patrný rastr</a:t>
            </a:r>
          </a:p>
          <a:p>
            <a:pPr marL="514350" indent="-514350"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moiré</a:t>
            </a:r>
            <a:endParaRPr lang="cs-CZ" sz="2400" dirty="0" smtClean="0"/>
          </a:p>
          <a:p>
            <a:pPr marL="514350" indent="-514350">
              <a:buNone/>
            </a:pPr>
            <a:endParaRPr lang="cs-CZ" sz="2400" dirty="0" smtClean="0"/>
          </a:p>
          <a:p>
            <a:pPr marL="514350" indent="-514350">
              <a:buNone/>
            </a:pPr>
            <a:r>
              <a:rPr lang="cs-CZ" dirty="0" smtClean="0"/>
              <a:t>Jaké jsou výhody?</a:t>
            </a:r>
          </a:p>
          <a:p>
            <a:pPr marL="514350" indent="-514350">
              <a:buNone/>
            </a:pPr>
            <a:r>
              <a:rPr lang="cs-CZ" dirty="0" smtClean="0"/>
              <a:t>	- </a:t>
            </a:r>
            <a:r>
              <a:rPr lang="cs-CZ" sz="2400" dirty="0" smtClean="0"/>
              <a:t>snadné pořízení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Formáty – komprese</a:t>
            </a:r>
          </a:p>
          <a:p>
            <a:pPr marL="1314450" lvl="2" indent="-514350"/>
            <a:r>
              <a:rPr lang="cs-CZ" dirty="0" smtClean="0"/>
              <a:t>ztrátová</a:t>
            </a:r>
          </a:p>
          <a:p>
            <a:pPr marL="1314450" lvl="2" indent="-514350"/>
            <a:r>
              <a:rPr lang="cs-CZ" dirty="0" smtClean="0"/>
              <a:t>bezztrátová</a:t>
            </a:r>
          </a:p>
          <a:p>
            <a:pPr marL="514350" indent="-514350"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Pixel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Pixel</a:t>
            </a:r>
            <a:r>
              <a:rPr lang="cs-CZ" dirty="0" smtClean="0"/>
              <a:t> = </a:t>
            </a:r>
            <a:r>
              <a:rPr lang="cs-CZ" dirty="0" err="1" smtClean="0"/>
              <a:t>picture</a:t>
            </a:r>
            <a:r>
              <a:rPr lang="cs-CZ" dirty="0" smtClean="0"/>
              <a:t> element</a:t>
            </a:r>
          </a:p>
          <a:p>
            <a:pPr>
              <a:buNone/>
            </a:pPr>
            <a:r>
              <a:rPr lang="cs-CZ" dirty="0" smtClean="0"/>
              <a:t>nejmenší jednotka bitmapové (rastrové) grafiky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Moiré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err="1" smtClean="0"/>
              <a:t>moiré</a:t>
            </a:r>
            <a:r>
              <a:rPr lang="cs-CZ" b="1" dirty="0" smtClean="0"/>
              <a:t> efekt </a:t>
            </a:r>
            <a:r>
              <a:rPr lang="cs-CZ" dirty="0" smtClean="0"/>
              <a:t>– rušivý efekt díky interferenci dvou pravidelných a málo odlišných rastrů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Scannery</a:t>
            </a:r>
          </a:p>
          <a:p>
            <a:pPr>
              <a:buFontTx/>
              <a:buChar char="-"/>
            </a:pPr>
            <a:r>
              <a:rPr lang="cs-CZ" dirty="0" smtClean="0"/>
              <a:t>Fotky ve </a:t>
            </a:r>
            <a:r>
              <a:rPr lang="cs-CZ" dirty="0" err="1" smtClean="0"/>
              <a:t>fotolabu</a:t>
            </a:r>
            <a:r>
              <a:rPr lang="cs-CZ" dirty="0" smtClean="0"/>
              <a:t> (často u oranžové)</a:t>
            </a:r>
          </a:p>
          <a:p>
            <a:pPr>
              <a:buFontTx/>
              <a:buChar char="-"/>
            </a:pPr>
            <a:r>
              <a:rPr lang="cs-CZ" dirty="0" smtClean="0"/>
              <a:t>CMY u ofsetu (barvy v jiném úhlu natočení)</a:t>
            </a:r>
          </a:p>
          <a:p>
            <a:pPr>
              <a:buFontTx/>
              <a:buChar char="-"/>
            </a:pPr>
            <a:r>
              <a:rPr lang="cs-CZ" dirty="0" smtClean="0"/>
              <a:t>TV – oblečení s jemným vzorkem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Moiré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8546" name="Picture 2" descr="http://herakles.zcu.cz/education/apg_2002_2003/hradek/html/Aliasing_html_49f9d05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4107683" cy="3286148"/>
          </a:xfrm>
          <a:prstGeom prst="rect">
            <a:avLst/>
          </a:prstGeom>
          <a:noFill/>
        </p:spPr>
      </p:pic>
      <p:pic>
        <p:nvPicPr>
          <p:cNvPr id="108548" name="Picture 4" descr="ukázka rast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6" y="2214554"/>
            <a:ext cx="2571768" cy="21431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500694" y="178592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tisku:</a:t>
            </a:r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komprese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Ztrátové</a:t>
            </a:r>
            <a:r>
              <a:rPr lang="cs-CZ" dirty="0" smtClean="0"/>
              <a:t> (</a:t>
            </a:r>
            <a:r>
              <a:rPr lang="cs-CZ" dirty="0" err="1" smtClean="0"/>
              <a:t>lossy</a:t>
            </a:r>
            <a:r>
              <a:rPr lang="cs-CZ" dirty="0" smtClean="0"/>
              <a:t>)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Bezeztrátové</a:t>
            </a:r>
            <a:r>
              <a:rPr lang="cs-CZ" dirty="0" smtClean="0"/>
              <a:t> (</a:t>
            </a:r>
            <a:r>
              <a:rPr lang="cs-CZ" dirty="0" err="1" smtClean="0"/>
              <a:t>lossless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err="1" smtClean="0"/>
              <a:t>Psychovizuální</a:t>
            </a:r>
            <a:r>
              <a:rPr lang="cs-CZ" b="1" dirty="0" smtClean="0"/>
              <a:t> redundance </a:t>
            </a:r>
            <a:r>
              <a:rPr lang="cs-CZ" dirty="0" smtClean="0"/>
              <a:t>– část informace, jejíž nepřítomnost okem nepostřehneme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800" dirty="0" smtClean="0"/>
              <a:t>Poznámka: komprimují se data, nikoli hlavička souboru.</a:t>
            </a:r>
            <a:endParaRPr lang="cs-CZ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tolik formátů?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Historické důvody – technický vývoj</a:t>
            </a:r>
          </a:p>
          <a:p>
            <a:r>
              <a:rPr lang="cs-CZ" dirty="0" smtClean="0"/>
              <a:t>Vazba na konkrétní program (podle určení specializované formáty – např. PCX navržen pro úschovu kreseb a skic)</a:t>
            </a:r>
          </a:p>
          <a:p>
            <a:r>
              <a:rPr lang="cs-CZ" dirty="0" smtClean="0"/>
              <a:t>Technické důvody – formáty berou ohled na technické možnosti scannerů apod.</a:t>
            </a:r>
          </a:p>
          <a:p>
            <a:r>
              <a:rPr lang="cs-CZ" dirty="0" smtClean="0"/>
              <a:t>Metody komprese</a:t>
            </a:r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Bitmapové formáty SOUBORŮ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BMP</a:t>
            </a:r>
          </a:p>
          <a:p>
            <a:r>
              <a:rPr lang="cs-CZ" dirty="0" smtClean="0"/>
              <a:t>GIF (8bit = 256 barev)</a:t>
            </a:r>
          </a:p>
          <a:p>
            <a:r>
              <a:rPr lang="cs-CZ" dirty="0" smtClean="0"/>
              <a:t>PNG – 24b barva, bezztrátová komprese</a:t>
            </a:r>
          </a:p>
          <a:p>
            <a:r>
              <a:rPr lang="cs-CZ" dirty="0" smtClean="0"/>
              <a:t>APNG (</a:t>
            </a:r>
            <a:r>
              <a:rPr lang="cs-CZ" dirty="0" err="1" smtClean="0"/>
              <a:t>animated</a:t>
            </a:r>
            <a:r>
              <a:rPr lang="cs-CZ" dirty="0" smtClean="0"/>
              <a:t>)</a:t>
            </a:r>
          </a:p>
          <a:p>
            <a:r>
              <a:rPr lang="cs-CZ" dirty="0" smtClean="0"/>
              <a:t>TIFF (</a:t>
            </a:r>
            <a:r>
              <a:rPr lang="cs-CZ" dirty="0" err="1" smtClean="0"/>
              <a:t>Tag</a:t>
            </a:r>
            <a:r>
              <a:rPr lang="cs-CZ" dirty="0" smtClean="0"/>
              <a:t> Image </a:t>
            </a:r>
            <a:r>
              <a:rPr lang="cs-CZ" dirty="0" err="1" smtClean="0"/>
              <a:t>File</a:t>
            </a:r>
            <a:r>
              <a:rPr lang="cs-CZ" dirty="0" smtClean="0"/>
              <a:t> </a:t>
            </a:r>
            <a:r>
              <a:rPr lang="cs-CZ" dirty="0" err="1" smtClean="0"/>
              <a:t>Format</a:t>
            </a:r>
            <a:r>
              <a:rPr lang="cs-CZ" dirty="0" smtClean="0"/>
              <a:t>)</a:t>
            </a:r>
          </a:p>
          <a:p>
            <a:r>
              <a:rPr lang="cs-CZ" dirty="0" smtClean="0"/>
              <a:t>JPG – ztrátová komprese, DCT nebo </a:t>
            </a:r>
            <a:r>
              <a:rPr lang="cs-CZ" dirty="0" err="1" smtClean="0"/>
              <a:t>wavelet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72074"/>
            <a:ext cx="1924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 GIF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Graphics</a:t>
            </a:r>
            <a:r>
              <a:rPr lang="cs-CZ" dirty="0" smtClean="0"/>
              <a:t> </a:t>
            </a:r>
            <a:r>
              <a:rPr lang="cs-CZ" dirty="0" err="1" smtClean="0"/>
              <a:t>Interchange</a:t>
            </a:r>
            <a:r>
              <a:rPr lang="cs-CZ" dirty="0" smtClean="0"/>
              <a:t> </a:t>
            </a:r>
            <a:r>
              <a:rPr lang="cs-CZ" dirty="0" err="1" smtClean="0"/>
              <a:t>Format</a:t>
            </a:r>
            <a:endParaRPr lang="cs-CZ" dirty="0" smtClean="0"/>
          </a:p>
          <a:p>
            <a:r>
              <a:rPr lang="cs-CZ" dirty="0" smtClean="0"/>
              <a:t>Obrázek s paletou a jedním bytem na pixel – maximálně 256 barev</a:t>
            </a:r>
          </a:p>
          <a:p>
            <a:r>
              <a:rPr lang="cs-CZ" dirty="0" smtClean="0"/>
              <a:t>Komprese – LZW – velké zmenšení objemu – vhodné pro web</a:t>
            </a:r>
          </a:p>
          <a:p>
            <a:r>
              <a:rPr lang="cs-CZ" dirty="0" smtClean="0"/>
              <a:t>Více obrázků v jednom souboru – každý má vlastní paletu</a:t>
            </a:r>
          </a:p>
          <a:p>
            <a:r>
              <a:rPr lang="cs-CZ" dirty="0" smtClean="0"/>
              <a:t>Verze GIF89a:</a:t>
            </a:r>
          </a:p>
          <a:p>
            <a:pPr lvl="1">
              <a:buNone/>
            </a:pPr>
            <a:r>
              <a:rPr lang="cs-CZ" dirty="0" smtClean="0"/>
              <a:t>	Řídicí prvky – např. časové prodlevy – animovaný GIF, aplikační data, textové informace</a:t>
            </a:r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 PNG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Standard W3C</a:t>
            </a:r>
          </a:p>
          <a:p>
            <a:r>
              <a:rPr lang="cs-CZ" dirty="0" smtClean="0"/>
              <a:t>Bezeztrátový kompresní algoritmus LZ77, ukládá obrazy v rozlišení </a:t>
            </a:r>
            <a:r>
              <a:rPr lang="cs-CZ" i="1" dirty="0" err="1" smtClean="0"/>
              <a:t>true</a:t>
            </a:r>
            <a:r>
              <a:rPr lang="cs-CZ" i="1" dirty="0" smtClean="0"/>
              <a:t> </a:t>
            </a:r>
            <a:r>
              <a:rPr lang="cs-CZ" i="1" dirty="0" err="1" smtClean="0"/>
              <a:t>color</a:t>
            </a:r>
            <a:r>
              <a:rPr lang="cs-CZ" dirty="0" smtClean="0"/>
              <a:t> (16bit/složku)</a:t>
            </a:r>
          </a:p>
          <a:p>
            <a:r>
              <a:rPr lang="cs-CZ" dirty="0" smtClean="0"/>
              <a:t>Předzpracování </a:t>
            </a:r>
            <a:r>
              <a:rPr lang="cs-CZ" dirty="0" err="1" smtClean="0"/>
              <a:t>pixelu</a:t>
            </a:r>
            <a:r>
              <a:rPr lang="cs-CZ" dirty="0" smtClean="0"/>
              <a:t>, dvourozměrné prokládací schéma -&gt;možnost zobrazení obrazu již v průběhu přenosu - &gt; web</a:t>
            </a:r>
          </a:p>
          <a:p>
            <a:r>
              <a:rPr lang="cs-CZ" dirty="0" smtClean="0"/>
              <a:t>Oproti </a:t>
            </a:r>
            <a:r>
              <a:rPr lang="cs-CZ" dirty="0" err="1" smtClean="0"/>
              <a:t>GIFu</a:t>
            </a:r>
            <a:r>
              <a:rPr lang="cs-CZ" dirty="0" smtClean="0"/>
              <a:t> není možná animace</a:t>
            </a:r>
          </a:p>
          <a:p>
            <a:r>
              <a:rPr lang="cs-CZ" dirty="0" smtClean="0"/>
              <a:t>Ukládá  v modelu RGBA -&gt; výhoda u 3D zobrazení s průhledností objektu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 TIFF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Tag</a:t>
            </a:r>
            <a:r>
              <a:rPr lang="cs-CZ" dirty="0" smtClean="0"/>
              <a:t> Image </a:t>
            </a:r>
            <a:r>
              <a:rPr lang="cs-CZ" dirty="0" err="1" smtClean="0"/>
              <a:t>File</a:t>
            </a:r>
            <a:r>
              <a:rPr lang="cs-CZ" dirty="0" smtClean="0"/>
              <a:t> </a:t>
            </a:r>
            <a:r>
              <a:rPr lang="cs-CZ" dirty="0" err="1" smtClean="0"/>
              <a:t>Format</a:t>
            </a:r>
            <a:endParaRPr lang="cs-CZ" dirty="0" smtClean="0"/>
          </a:p>
          <a:p>
            <a:r>
              <a:rPr lang="cs-CZ" dirty="0" smtClean="0"/>
              <a:t>S JPG a PNG mezinárodní standard pro kódování statických obrázků</a:t>
            </a:r>
          </a:p>
          <a:p>
            <a:r>
              <a:rPr lang="cs-CZ" dirty="0" smtClean="0"/>
              <a:t>Stejně jako GIF víc obrázků v jednom souboru</a:t>
            </a:r>
          </a:p>
          <a:p>
            <a:r>
              <a:rPr lang="cs-CZ" dirty="0" smtClean="0"/>
              <a:t>Historický vývoj – varianty</a:t>
            </a:r>
          </a:p>
          <a:p>
            <a:r>
              <a:rPr lang="cs-CZ" dirty="0" smtClean="0"/>
              <a:t>Stupeň volnosti – rozdělení obrazových dat</a:t>
            </a:r>
            <a:endParaRPr 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 JPG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Ztrátová komprese využívající diskrétní kosinové transformace (nalezení sady parametrů kosinových funkcí, jejichž složením lze rekonstruovat původní obraz)</a:t>
            </a:r>
          </a:p>
          <a:p>
            <a:r>
              <a:rPr lang="cs-CZ" dirty="0" smtClean="0"/>
              <a:t>Nevhodný pro černobílé fotky – rozmazává – důvodem je princip, založený na potlačení rozdílů v blízkých barvách</a:t>
            </a:r>
          </a:p>
          <a:p>
            <a:r>
              <a:rPr lang="cs-CZ" dirty="0" smtClean="0"/>
              <a:t>Vysoký stupeň komprese + umožňuje udělat rychlý náhled</a:t>
            </a:r>
            <a:endParaRPr 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JPG2000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Odstraňuje nedostatek JPG, a to vnitřní dělení obrazu do čtverců 8x8</a:t>
            </a:r>
          </a:p>
          <a:p>
            <a:r>
              <a:rPr lang="cs-CZ" b="1" dirty="0" err="1" smtClean="0"/>
              <a:t>Waveletová</a:t>
            </a:r>
            <a:r>
              <a:rPr lang="cs-CZ" b="1" dirty="0" smtClean="0"/>
              <a:t> transformace </a:t>
            </a:r>
            <a:r>
              <a:rPr lang="cs-CZ" dirty="0" smtClean="0"/>
              <a:t>-&gt; umožňuje definovat </a:t>
            </a:r>
            <a:r>
              <a:rPr lang="cs-CZ" dirty="0" smtClean="0">
                <a:solidFill>
                  <a:srgbClr val="0070C0"/>
                </a:solidFill>
              </a:rPr>
              <a:t>Region </a:t>
            </a:r>
            <a:r>
              <a:rPr lang="cs-CZ" dirty="0" err="1" smtClean="0">
                <a:solidFill>
                  <a:srgbClr val="0070C0"/>
                </a:solidFill>
              </a:rPr>
              <a:t>of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Interest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(ROI) – oblast, kódovaná ve vyšší kvalitě</a:t>
            </a:r>
          </a:p>
          <a:p>
            <a:r>
              <a:rPr lang="cs-CZ" dirty="0" smtClean="0"/>
              <a:t>Optimalizace pro </a:t>
            </a:r>
            <a:r>
              <a:rPr lang="cs-CZ" dirty="0" err="1" smtClean="0"/>
              <a:t>streaming</a:t>
            </a:r>
            <a:endParaRPr lang="cs-CZ" dirty="0" smtClean="0"/>
          </a:p>
          <a:p>
            <a:r>
              <a:rPr lang="cs-CZ" dirty="0" smtClean="0"/>
              <a:t>Uchování obrazu ve více rozlišeních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Pojmy z počítačové grafiky:</a:t>
            </a:r>
            <a:endParaRPr lang="cs-CZ" dirty="0"/>
          </a:p>
          <a:p>
            <a:pPr lvl="1"/>
            <a:r>
              <a:rPr lang="cs-CZ" dirty="0" smtClean="0"/>
              <a:t>Barevná hloubka</a:t>
            </a:r>
          </a:p>
          <a:p>
            <a:pPr lvl="1"/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r>
              <a:rPr lang="cs-CZ" dirty="0" smtClean="0"/>
              <a:t> /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endParaRPr lang="cs-CZ" dirty="0" smtClean="0"/>
          </a:p>
          <a:p>
            <a:pPr lvl="1"/>
            <a:r>
              <a:rPr lang="cs-CZ" dirty="0" smtClean="0"/>
              <a:t>Barevná paleta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6455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Nejčastější typy kompresních metod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Run </a:t>
            </a:r>
            <a:r>
              <a:rPr lang="cs-CZ" b="1" dirty="0" err="1" smtClean="0"/>
              <a:t>Length</a:t>
            </a:r>
            <a:r>
              <a:rPr lang="cs-CZ" b="1" dirty="0" smtClean="0"/>
              <a:t> </a:t>
            </a:r>
            <a:r>
              <a:rPr lang="cs-CZ" b="1" dirty="0" err="1" smtClean="0"/>
              <a:t>Encoding</a:t>
            </a:r>
            <a:r>
              <a:rPr lang="cs-CZ" b="1" dirty="0" smtClean="0"/>
              <a:t> </a:t>
            </a:r>
            <a:r>
              <a:rPr lang="cs-CZ" dirty="0" smtClean="0"/>
              <a:t>(RLE) – PCX</a:t>
            </a:r>
          </a:p>
          <a:p>
            <a:r>
              <a:rPr lang="cs-CZ" b="1" dirty="0" err="1" smtClean="0"/>
              <a:t>Huffmanovo</a:t>
            </a:r>
            <a:r>
              <a:rPr lang="cs-CZ" b="1" dirty="0" smtClean="0"/>
              <a:t> kódování </a:t>
            </a:r>
            <a:r>
              <a:rPr lang="cs-CZ" dirty="0" smtClean="0"/>
              <a:t>(CCITT) – TIFF</a:t>
            </a:r>
          </a:p>
          <a:p>
            <a:r>
              <a:rPr lang="cs-CZ" b="1" dirty="0" smtClean="0"/>
              <a:t>Slovníkové kódování </a:t>
            </a:r>
            <a:r>
              <a:rPr lang="cs-CZ" dirty="0" smtClean="0"/>
              <a:t>(LZW) – GIF, PNG (ZIP, ARJ)</a:t>
            </a:r>
          </a:p>
          <a:p>
            <a:r>
              <a:rPr lang="cs-CZ" b="1" dirty="0" smtClean="0"/>
              <a:t>Diskrétní kosinová transformace </a:t>
            </a:r>
            <a:r>
              <a:rPr lang="cs-CZ" dirty="0" smtClean="0"/>
              <a:t>(DCT) – JPG</a:t>
            </a:r>
          </a:p>
          <a:p>
            <a:r>
              <a:rPr lang="cs-CZ" b="1" dirty="0" err="1" smtClean="0"/>
              <a:t>Waveletová</a:t>
            </a:r>
            <a:r>
              <a:rPr lang="cs-CZ" b="1" dirty="0" smtClean="0"/>
              <a:t> </a:t>
            </a:r>
            <a:r>
              <a:rPr lang="cs-CZ" b="1" dirty="0" err="1" smtClean="0"/>
              <a:t>tranformace</a:t>
            </a:r>
            <a:r>
              <a:rPr lang="cs-CZ" b="1" dirty="0" smtClean="0"/>
              <a:t> </a:t>
            </a:r>
            <a:r>
              <a:rPr lang="cs-CZ" dirty="0" smtClean="0"/>
              <a:t>– JPG2000</a:t>
            </a:r>
            <a:endParaRPr 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Vektorová grafika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Obrázek není z bodů, ale z </a:t>
            </a:r>
            <a:r>
              <a:rPr lang="cs-CZ" b="1" dirty="0" smtClean="0">
                <a:solidFill>
                  <a:srgbClr val="0070C0"/>
                </a:solidFill>
              </a:rPr>
              <a:t>křivek (vektorů) </a:t>
            </a:r>
            <a:r>
              <a:rPr lang="cs-CZ" dirty="0" smtClean="0"/>
              <a:t>– spojují jednotlivé body a mohou mít výplň</a:t>
            </a:r>
          </a:p>
          <a:p>
            <a:r>
              <a:rPr lang="cs-CZ" dirty="0" smtClean="0"/>
              <a:t>Používají se zejména </a:t>
            </a:r>
            <a:r>
              <a:rPr lang="cs-CZ" dirty="0" err="1" smtClean="0">
                <a:solidFill>
                  <a:srgbClr val="0070C0"/>
                </a:solidFill>
              </a:rPr>
              <a:t>Bézierovy</a:t>
            </a:r>
            <a:r>
              <a:rPr lang="cs-CZ" dirty="0" smtClean="0">
                <a:solidFill>
                  <a:srgbClr val="0070C0"/>
                </a:solidFill>
              </a:rPr>
              <a:t> křivky </a:t>
            </a:r>
            <a:r>
              <a:rPr lang="cs-CZ" dirty="0" smtClean="0"/>
              <a:t>(křivka popsána pomocí čtyř bodů – dva krajní a dva určují tvar křivky)</a:t>
            </a:r>
          </a:p>
          <a:p>
            <a:endParaRPr lang="cs-CZ" dirty="0" smtClean="0"/>
          </a:p>
          <a:p>
            <a:r>
              <a:rPr lang="cs-CZ" dirty="0" smtClean="0"/>
              <a:t>Jaké jsou výhody a nevýhody?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Vektorová grafika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Výhody</a:t>
            </a:r>
          </a:p>
          <a:p>
            <a:pPr lvl="1"/>
            <a:r>
              <a:rPr lang="cs-CZ" dirty="0" smtClean="0"/>
              <a:t>Změnou velikosti se nemění kvalita obrázku</a:t>
            </a:r>
          </a:p>
          <a:p>
            <a:pPr lvl="1"/>
            <a:r>
              <a:rPr lang="cs-CZ" dirty="0" smtClean="0"/>
              <a:t>Lze manipulovat s objekty</a:t>
            </a:r>
          </a:p>
          <a:p>
            <a:r>
              <a:rPr lang="cs-CZ" dirty="0" smtClean="0"/>
              <a:t>Nevýhody</a:t>
            </a:r>
          </a:p>
          <a:p>
            <a:pPr lvl="1"/>
            <a:r>
              <a:rPr lang="cs-CZ" dirty="0" smtClean="0"/>
              <a:t>Obtížnější pořízení</a:t>
            </a:r>
          </a:p>
          <a:p>
            <a:pPr lvl="1"/>
            <a:r>
              <a:rPr lang="cs-CZ" dirty="0" smtClean="0"/>
              <a:t>Velká složitost obrázků – nároky na výpočetní výkon</a:t>
            </a:r>
            <a:endParaRPr 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Vektorové formáty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Eps</a:t>
            </a:r>
            <a:r>
              <a:rPr lang="cs-CZ" dirty="0" smtClean="0"/>
              <a:t>, </a:t>
            </a:r>
            <a:r>
              <a:rPr lang="cs-CZ" dirty="0" err="1" smtClean="0"/>
              <a:t>ps</a:t>
            </a:r>
            <a:r>
              <a:rPr lang="cs-CZ" dirty="0" smtClean="0"/>
              <a:t>		Post </a:t>
            </a:r>
            <a:r>
              <a:rPr lang="cs-CZ" dirty="0" err="1" smtClean="0"/>
              <a:t>Script</a:t>
            </a:r>
            <a:endParaRPr lang="cs-CZ" dirty="0" smtClean="0"/>
          </a:p>
          <a:p>
            <a:r>
              <a:rPr lang="cs-CZ" dirty="0" err="1" smtClean="0"/>
              <a:t>Pdf</a:t>
            </a:r>
            <a:r>
              <a:rPr lang="cs-CZ" dirty="0" smtClean="0"/>
              <a:t>				</a:t>
            </a:r>
          </a:p>
          <a:p>
            <a:r>
              <a:rPr lang="cs-CZ" dirty="0" err="1" smtClean="0"/>
              <a:t>Ai</a:t>
            </a:r>
            <a:r>
              <a:rPr lang="cs-CZ" dirty="0" smtClean="0"/>
              <a:t>			Adobe </a:t>
            </a:r>
            <a:r>
              <a:rPr lang="cs-CZ" dirty="0" err="1" smtClean="0"/>
              <a:t>Ilustrator</a:t>
            </a:r>
            <a:endParaRPr lang="cs-CZ" dirty="0" smtClean="0"/>
          </a:p>
          <a:p>
            <a:r>
              <a:rPr lang="cs-CZ" dirty="0" err="1" smtClean="0"/>
              <a:t>Cdr</a:t>
            </a:r>
            <a:r>
              <a:rPr lang="cs-CZ" dirty="0" smtClean="0"/>
              <a:t> 		Corel </a:t>
            </a:r>
            <a:r>
              <a:rPr lang="cs-CZ" dirty="0" err="1" smtClean="0"/>
              <a:t>Draw</a:t>
            </a:r>
            <a:endParaRPr lang="cs-CZ" dirty="0" smtClean="0"/>
          </a:p>
          <a:p>
            <a:r>
              <a:rPr lang="cs-CZ" dirty="0" err="1" smtClean="0"/>
              <a:t>Svg</a:t>
            </a:r>
            <a:r>
              <a:rPr lang="cs-CZ" dirty="0" smtClean="0"/>
              <a:t>			</a:t>
            </a:r>
            <a:r>
              <a:rPr lang="cs-CZ" dirty="0" err="1" smtClean="0"/>
              <a:t>Scallable</a:t>
            </a:r>
            <a:r>
              <a:rPr lang="cs-CZ" dirty="0" smtClean="0"/>
              <a:t> </a:t>
            </a:r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Graphics</a:t>
            </a:r>
            <a:endParaRPr lang="cs-CZ" dirty="0" smtClean="0"/>
          </a:p>
          <a:p>
            <a:r>
              <a:rPr lang="cs-CZ" dirty="0" err="1" smtClean="0"/>
              <a:t>Zmf</a:t>
            </a:r>
            <a:r>
              <a:rPr lang="cs-CZ" dirty="0" smtClean="0"/>
              <a:t>		</a:t>
            </a:r>
            <a:r>
              <a:rPr lang="cs-CZ" dirty="0" err="1" smtClean="0"/>
              <a:t>Zoner</a:t>
            </a:r>
            <a:r>
              <a:rPr lang="cs-CZ" dirty="0" smtClean="0"/>
              <a:t> </a:t>
            </a:r>
            <a:r>
              <a:rPr lang="cs-CZ" dirty="0" err="1" smtClean="0"/>
              <a:t>Callisto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Poznámka:  Prohlížeč </a:t>
            </a:r>
            <a:r>
              <a:rPr lang="cs-CZ" dirty="0" err="1" smtClean="0"/>
              <a:t>PostScriptu</a:t>
            </a:r>
            <a:r>
              <a:rPr lang="cs-CZ" dirty="0" smtClean="0"/>
              <a:t> - </a:t>
            </a:r>
            <a:r>
              <a:rPr lang="cs-CZ" dirty="0" err="1" smtClean="0">
                <a:solidFill>
                  <a:srgbClr val="0070C0"/>
                </a:solidFill>
              </a:rPr>
              <a:t>GhostView</a:t>
            </a: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Scallable</a:t>
            </a:r>
            <a:r>
              <a:rPr lang="cs-CZ" dirty="0" smtClean="0"/>
              <a:t> </a:t>
            </a:r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Graphics</a:t>
            </a:r>
            <a:endParaRPr lang="cs-CZ" dirty="0" smtClean="0"/>
          </a:p>
          <a:p>
            <a:r>
              <a:rPr lang="cs-CZ" dirty="0" smtClean="0"/>
              <a:t>Otevřený formát pro vektorovou grafiku na Internetu</a:t>
            </a:r>
          </a:p>
          <a:p>
            <a:r>
              <a:rPr lang="cs-CZ" dirty="0" smtClean="0"/>
              <a:t>Popisuje vektorovou grafiku pomocí XML</a:t>
            </a:r>
          </a:p>
          <a:p>
            <a:r>
              <a:rPr lang="cs-CZ" dirty="0" smtClean="0"/>
              <a:t>IE 9 – podpora SVG</a:t>
            </a:r>
            <a:endParaRPr lang="cs-CZ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PostScript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Programovací jazyk, určený ke grafickému </a:t>
            </a:r>
            <a:r>
              <a:rPr lang="cs-CZ" b="1" dirty="0" smtClean="0"/>
              <a:t>popisu tisknutelných dokumentů</a:t>
            </a:r>
          </a:p>
          <a:p>
            <a:r>
              <a:rPr lang="cs-CZ" dirty="0" smtClean="0"/>
              <a:t>1985 – Adobe </a:t>
            </a:r>
            <a:r>
              <a:rPr lang="cs-CZ" dirty="0" err="1" smtClean="0"/>
              <a:t>Systems</a:t>
            </a:r>
            <a:endParaRPr lang="cs-CZ" dirty="0" smtClean="0"/>
          </a:p>
          <a:p>
            <a:r>
              <a:rPr lang="cs-CZ" dirty="0" err="1" smtClean="0"/>
              <a:t>Ghostscript</a:t>
            </a:r>
            <a:r>
              <a:rPr lang="cs-CZ" dirty="0" smtClean="0"/>
              <a:t> – program pro převod </a:t>
            </a:r>
            <a:r>
              <a:rPr lang="cs-CZ" dirty="0" err="1" smtClean="0"/>
              <a:t>PostScriptu</a:t>
            </a:r>
            <a:r>
              <a:rPr lang="cs-CZ" dirty="0" smtClean="0"/>
              <a:t> u tiskáren, které nemají HW podporu PS</a:t>
            </a:r>
          </a:p>
          <a:p>
            <a:r>
              <a:rPr lang="cs-CZ" dirty="0" smtClean="0"/>
              <a:t>Nyní se používá spíše PDF</a:t>
            </a:r>
            <a:endParaRPr lang="cs-CZ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pojmy z grafiky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err="1" smtClean="0">
                <a:solidFill>
                  <a:srgbClr val="C00000"/>
                </a:solidFill>
              </a:rPr>
              <a:t>Warping</a:t>
            </a:r>
            <a:endParaRPr lang="cs-CZ" b="1" dirty="0" smtClean="0">
              <a:solidFill>
                <a:srgbClr val="C00000"/>
              </a:solidFill>
            </a:endParaRPr>
          </a:p>
          <a:p>
            <a:pPr lvl="1"/>
            <a:r>
              <a:rPr lang="cs-CZ" dirty="0" smtClean="0"/>
              <a:t>Aplikace nelineární transformace na jediný obraz </a:t>
            </a:r>
          </a:p>
          <a:p>
            <a:pPr lvl="1"/>
            <a:r>
              <a:rPr lang="cs-CZ" dirty="0" smtClean="0"/>
              <a:t>Pokřivení, deformace, zvlnění obrazu</a:t>
            </a:r>
          </a:p>
          <a:p>
            <a:pPr>
              <a:buNone/>
            </a:pPr>
            <a:r>
              <a:rPr lang="cs-CZ" b="1" dirty="0" err="1" smtClean="0">
                <a:solidFill>
                  <a:srgbClr val="C00000"/>
                </a:solidFill>
              </a:rPr>
              <a:t>Morphing</a:t>
            </a:r>
            <a:endParaRPr lang="cs-CZ" b="1" dirty="0" smtClean="0">
              <a:solidFill>
                <a:srgbClr val="C00000"/>
              </a:solidFill>
            </a:endParaRPr>
          </a:p>
          <a:p>
            <a:pPr lvl="1"/>
            <a:r>
              <a:rPr lang="cs-CZ" dirty="0" smtClean="0"/>
              <a:t>Obrázek nebo objekt se postupným přechodem přeměňuje v jiný</a:t>
            </a:r>
          </a:p>
          <a:p>
            <a:pPr lvl="1"/>
            <a:r>
              <a:rPr lang="cs-CZ" dirty="0" smtClean="0"/>
              <a:t>Využití – např. triky ve filmech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Warping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://195.178.89.121/mm/foto/warp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4959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842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Morphing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Animace, dynamika,…</a:t>
            </a:r>
            <a:endParaRPr lang="cs-CZ" dirty="0"/>
          </a:p>
        </p:txBody>
      </p:sp>
      <p:pic>
        <p:nvPicPr>
          <p:cNvPr id="4098" name="Picture 2" descr="http://195.178.89.121/mm/foto/morph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633670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346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Alfa míchání (</a:t>
            </a:r>
            <a:r>
              <a:rPr lang="cs-CZ" dirty="0" err="1" smtClean="0"/>
              <a:t>alpha</a:t>
            </a:r>
            <a:r>
              <a:rPr lang="cs-CZ" dirty="0" smtClean="0"/>
              <a:t> </a:t>
            </a:r>
            <a:r>
              <a:rPr lang="cs-CZ" dirty="0" err="1" smtClean="0"/>
              <a:t>blending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Nejjednodušší algoritmus přeměny jednoho obrázku v druhý</a:t>
            </a:r>
          </a:p>
          <a:p>
            <a:r>
              <a:rPr lang="cs-CZ" dirty="0" smtClean="0"/>
              <a:t>Založen na interpolaci barvy pixelu 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tj. </a:t>
            </a:r>
            <a:r>
              <a:rPr lang="cs-CZ" smtClean="0"/>
              <a:t>prolnutí </a:t>
            </a:r>
            <a:r>
              <a:rPr lang="cs-CZ" dirty="0" smtClean="0"/>
              <a:t>dvou obrazů</a:t>
            </a:r>
          </a:p>
          <a:p>
            <a:pPr lvl="1">
              <a:buNone/>
            </a:pPr>
            <a:r>
              <a:rPr lang="cs-CZ" dirty="0" smtClean="0"/>
              <a:t>			C = c</a:t>
            </a:r>
            <a:r>
              <a:rPr lang="cs-CZ" baseline="-25000" dirty="0" smtClean="0"/>
              <a:t>1</a:t>
            </a:r>
            <a:r>
              <a:rPr lang="cs-CZ" dirty="0" smtClean="0"/>
              <a:t>*a</a:t>
            </a:r>
            <a:r>
              <a:rPr lang="cs-CZ" baseline="-25000" dirty="0" smtClean="0"/>
              <a:t>1</a:t>
            </a:r>
            <a:r>
              <a:rPr lang="cs-CZ" dirty="0" smtClean="0"/>
              <a:t> + c</a:t>
            </a:r>
            <a:r>
              <a:rPr lang="cs-CZ" baseline="-25000" dirty="0" smtClean="0"/>
              <a:t>2</a:t>
            </a:r>
            <a:r>
              <a:rPr lang="cs-CZ" dirty="0" smtClean="0"/>
              <a:t>*a</a:t>
            </a:r>
            <a:r>
              <a:rPr lang="cs-CZ" baseline="-25000" dirty="0" smtClean="0"/>
              <a:t>2</a:t>
            </a:r>
          </a:p>
          <a:p>
            <a:pPr lvl="1">
              <a:buNone/>
            </a:pPr>
            <a:r>
              <a:rPr lang="cs-CZ" sz="2200" dirty="0" smtClean="0"/>
              <a:t>Kde 	a1 a a2 jsou hodnoty průhlednosti původních pixelů</a:t>
            </a:r>
          </a:p>
          <a:p>
            <a:pPr lvl="1">
              <a:buNone/>
            </a:pPr>
            <a:r>
              <a:rPr lang="cs-CZ" sz="2200" dirty="0"/>
              <a:t>	</a:t>
            </a:r>
            <a:r>
              <a:rPr lang="cs-CZ" sz="2200" dirty="0" smtClean="0"/>
              <a:t>	 (a</a:t>
            </a:r>
            <a:r>
              <a:rPr lang="cs-CZ" sz="2200" baseline="-25000" dirty="0" smtClean="0"/>
              <a:t>1</a:t>
            </a:r>
            <a:r>
              <a:rPr lang="cs-CZ" sz="2200" dirty="0" smtClean="0"/>
              <a:t>=1 – zcela neprůhledný, a</a:t>
            </a:r>
            <a:r>
              <a:rPr lang="cs-CZ" sz="2200" baseline="-25000" dirty="0" smtClean="0"/>
              <a:t>1</a:t>
            </a:r>
            <a:r>
              <a:rPr lang="cs-CZ" sz="2200" dirty="0" smtClean="0"/>
              <a:t>=0 zcela průhledný)</a:t>
            </a:r>
          </a:p>
          <a:p>
            <a:r>
              <a:rPr lang="cs-CZ" dirty="0" smtClean="0"/>
              <a:t>Je-li použita pro interpolaci průhlednost, lze využívat pro zobrazení 3D</a:t>
            </a:r>
          </a:p>
          <a:p>
            <a:r>
              <a:rPr lang="cs-CZ" dirty="0" smtClean="0"/>
              <a:t>V praxi často využívaným </a:t>
            </a:r>
            <a:r>
              <a:rPr lang="cs-CZ" dirty="0" err="1" smtClean="0"/>
              <a:t>alpha</a:t>
            </a:r>
            <a:r>
              <a:rPr lang="cs-CZ" dirty="0" smtClean="0"/>
              <a:t> </a:t>
            </a:r>
            <a:r>
              <a:rPr lang="cs-CZ" dirty="0" err="1" smtClean="0"/>
              <a:t>blendingem</a:t>
            </a:r>
            <a:r>
              <a:rPr lang="cs-CZ" dirty="0" smtClean="0"/>
              <a:t> je tzv. „klíčování na modrou“ (TV)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Barevná hloubka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Barevná hloubka - </a:t>
            </a:r>
            <a:r>
              <a:rPr lang="cs-CZ" dirty="0" err="1" smtClean="0"/>
              <a:t>Bits</a:t>
            </a:r>
            <a:r>
              <a:rPr lang="cs-CZ" dirty="0" smtClean="0"/>
              <a:t> per </a:t>
            </a:r>
            <a:r>
              <a:rPr lang="cs-CZ" dirty="0" err="1" smtClean="0"/>
              <a:t>pixels</a:t>
            </a:r>
            <a:endParaRPr lang="cs-CZ" dirty="0" smtClean="0"/>
          </a:p>
          <a:p>
            <a:pPr>
              <a:buNone/>
            </a:pPr>
            <a:r>
              <a:rPr lang="cs-CZ" b="1" dirty="0" smtClean="0"/>
              <a:t>	</a:t>
            </a:r>
            <a:r>
              <a:rPr lang="cs-CZ" dirty="0" smtClean="0"/>
              <a:t>Barevná hloubka je počet bitů použitých k popisu určité barvy nebo </a:t>
            </a:r>
            <a:r>
              <a:rPr lang="cs-CZ" dirty="0" err="1" smtClean="0"/>
              <a:t>pixelu</a:t>
            </a:r>
            <a:r>
              <a:rPr lang="cs-CZ" dirty="0" smtClean="0"/>
              <a:t> bitmapového obrázku.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Počet možných barev = 2</a:t>
            </a:r>
            <a:r>
              <a:rPr lang="cs-CZ" b="1" baseline="30000" dirty="0" smtClean="0"/>
              <a:t>barevná hloubka</a:t>
            </a:r>
            <a:endParaRPr lang="cs-CZ" b="1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Klíčování na modrou (</a:t>
            </a:r>
            <a:r>
              <a:rPr lang="cs-CZ" dirty="0"/>
              <a:t>B</a:t>
            </a:r>
            <a:r>
              <a:rPr lang="cs-CZ" dirty="0" smtClean="0"/>
              <a:t>lue </a:t>
            </a:r>
            <a:r>
              <a:rPr lang="cs-CZ" dirty="0" err="1"/>
              <a:t>S</a:t>
            </a:r>
            <a:r>
              <a:rPr lang="cs-CZ" dirty="0" err="1" smtClean="0"/>
              <a:t>creening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filmové produkci</a:t>
            </a:r>
          </a:p>
          <a:p>
            <a:r>
              <a:rPr lang="cs-CZ" dirty="0" smtClean="0"/>
              <a:t>Spojování dvou natočených sekvencí</a:t>
            </a:r>
          </a:p>
          <a:p>
            <a:r>
              <a:rPr lang="cs-CZ" dirty="0" smtClean="0"/>
              <a:t>Spojování sekvencí generovaných počítačem s reálným hercem</a:t>
            </a:r>
          </a:p>
          <a:p>
            <a:r>
              <a:rPr lang="cs-CZ" dirty="0" smtClean="0"/>
              <a:t>„virtuální televizní studia“ – hlasatel moderuje počasí v místnosti s modrým pozadím (v reálném čase nahrazeno videosekvencí)</a:t>
            </a:r>
            <a:endParaRPr lang="cs-CZ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Množství a frekvence barev v obrázku</a:t>
            </a:r>
          </a:p>
          <a:p>
            <a:r>
              <a:rPr lang="cs-CZ" dirty="0" smtClean="0"/>
              <a:t>Kvantifikuje </a:t>
            </a:r>
            <a:r>
              <a:rPr lang="cs-CZ" b="1" dirty="0" smtClean="0">
                <a:solidFill>
                  <a:srgbClr val="0070C0"/>
                </a:solidFill>
              </a:rPr>
              <a:t>jasové poměry v obraze </a:t>
            </a:r>
            <a:r>
              <a:rPr lang="cs-CZ" dirty="0" smtClean="0"/>
              <a:t>(nenese informaci o jejich plošném rozložení)</a:t>
            </a:r>
          </a:p>
          <a:p>
            <a:r>
              <a:rPr lang="cs-CZ" dirty="0" smtClean="0"/>
              <a:t>Statistická veličina</a:t>
            </a:r>
          </a:p>
          <a:p>
            <a:r>
              <a:rPr lang="cs-CZ" dirty="0" smtClean="0"/>
              <a:t>Klasifikace obrazů – </a:t>
            </a:r>
            <a:r>
              <a:rPr lang="cs-CZ" b="1" dirty="0" smtClean="0"/>
              <a:t>jasný (vpravo)</a:t>
            </a:r>
            <a:r>
              <a:rPr lang="cs-CZ" dirty="0" smtClean="0"/>
              <a:t>, </a:t>
            </a:r>
            <a:r>
              <a:rPr lang="cs-CZ" b="1" dirty="0" smtClean="0"/>
              <a:t>tmavý (vlevo)</a:t>
            </a:r>
            <a:r>
              <a:rPr lang="cs-CZ" dirty="0" smtClean="0"/>
              <a:t>, </a:t>
            </a:r>
            <a:r>
              <a:rPr lang="cs-CZ" dirty="0" err="1" smtClean="0"/>
              <a:t>středotónový</a:t>
            </a:r>
            <a:r>
              <a:rPr lang="cs-CZ" dirty="0" smtClean="0"/>
              <a:t> (barvy kolem střední hodnoty), s vysokým kontrastem, </a:t>
            </a:r>
            <a:r>
              <a:rPr lang="cs-CZ" dirty="0" err="1" smtClean="0"/>
              <a:t>bimodální</a:t>
            </a:r>
            <a:r>
              <a:rPr lang="cs-CZ" dirty="0" smtClean="0"/>
              <a:t> (dva ostré vrcholy)</a:t>
            </a:r>
          </a:p>
          <a:p>
            <a:r>
              <a:rPr lang="cs-CZ" dirty="0" smtClean="0"/>
              <a:t>Digitální fotografie – histogram dává informace, zda obraz je technicky dobrý</a:t>
            </a:r>
            <a:endParaRPr lang="cs-CZ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 histogramu</a:t>
            </a:r>
            <a:endParaRPr lang="cs-CZ" dirty="0"/>
          </a:p>
        </p:txBody>
      </p:sp>
      <p:pic>
        <p:nvPicPr>
          <p:cNvPr id="7" name="Zástupný symbol pro obsah 6" descr="rom_svetlo_13_7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4500570"/>
            <a:ext cx="2438400" cy="962025"/>
          </a:xfrm>
        </p:spPr>
      </p:pic>
      <p:pic>
        <p:nvPicPr>
          <p:cNvPr id="8" name="Obrázek 7" descr="rom_svetlo_13_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428736"/>
            <a:ext cx="3857652" cy="2571768"/>
          </a:xfrm>
          <a:prstGeom prst="rect">
            <a:avLst/>
          </a:prstGeom>
        </p:spPr>
      </p:pic>
      <p:pic>
        <p:nvPicPr>
          <p:cNvPr id="9" name="Obrázek 8" descr="rom_svetlo_13_7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429132"/>
            <a:ext cx="2438400" cy="962025"/>
          </a:xfrm>
          <a:prstGeom prst="rect">
            <a:avLst/>
          </a:prstGeom>
        </p:spPr>
      </p:pic>
      <p:pic>
        <p:nvPicPr>
          <p:cNvPr id="10" name="Obrázek 9" descr="rom_svetlo_13_7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428737"/>
            <a:ext cx="385765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4000" dirty="0" smtClean="0"/>
              <a:t>3D grafika</a:t>
            </a:r>
            <a:endParaRPr lang="cs-CZ" sz="40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3-rozměrný souřadnicový systém</a:t>
            </a:r>
          </a:p>
          <a:p>
            <a:r>
              <a:rPr lang="cs-CZ" dirty="0" smtClean="0"/>
              <a:t>Model objektu</a:t>
            </a:r>
          </a:p>
          <a:p>
            <a:r>
              <a:rPr lang="cs-CZ" dirty="0" err="1" smtClean="0"/>
              <a:t>Renderování</a:t>
            </a:r>
            <a:r>
              <a:rPr lang="cs-CZ" dirty="0" smtClean="0"/>
              <a:t> - </a:t>
            </a:r>
            <a:r>
              <a:rPr lang="cs-CZ" dirty="0"/>
              <a:t>tvorba reálného obrazu na základě počítačového modelu</a:t>
            </a:r>
            <a:endParaRPr lang="cs-CZ" dirty="0" smtClean="0"/>
          </a:p>
          <a:p>
            <a:r>
              <a:rPr lang="cs-CZ" dirty="0" smtClean="0"/>
              <a:t>Pokročilé vývojové nástroje – herní </a:t>
            </a:r>
            <a:r>
              <a:rPr lang="cs-CZ" dirty="0" err="1" smtClean="0"/>
              <a:t>enginy</a:t>
            </a:r>
            <a:r>
              <a:rPr lang="cs-CZ" dirty="0" smtClean="0"/>
              <a:t>, simulace fyzikálních zákonů – např. </a:t>
            </a:r>
            <a:r>
              <a:rPr lang="cs-CZ" dirty="0" err="1" smtClean="0"/>
              <a:t>Blender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počítačový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3D model lze vytvořit třemi způsoby: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Image </a:t>
            </a:r>
            <a:r>
              <a:rPr lang="cs-CZ" dirty="0" err="1" smtClean="0"/>
              <a:t>based</a:t>
            </a:r>
            <a:r>
              <a:rPr lang="cs-CZ" dirty="0" smtClean="0"/>
              <a:t> modeling</a:t>
            </a:r>
          </a:p>
          <a:p>
            <a:pPr marL="914400" lvl="1" indent="-514350">
              <a:buFontTx/>
              <a:buChar char="-"/>
            </a:pPr>
            <a:r>
              <a:rPr lang="cs-CZ" dirty="0" smtClean="0"/>
              <a:t>Získání trojrozměrného snímku (např. pomocí 3D-scanneru)</a:t>
            </a:r>
          </a:p>
          <a:p>
            <a:pPr marL="914400" lvl="1" indent="-514350">
              <a:buFontTx/>
              <a:buChar char="-"/>
            </a:pPr>
            <a:r>
              <a:rPr lang="cs-CZ" dirty="0" smtClean="0"/>
              <a:t>Rekonstrukce z několika snímků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Interaktivní modelování</a:t>
            </a:r>
          </a:p>
          <a:p>
            <a:pPr marL="914400" lvl="1" indent="-514350">
              <a:buFontTx/>
              <a:buChar char="-"/>
            </a:pPr>
            <a:r>
              <a:rPr lang="cs-CZ" dirty="0" smtClean="0"/>
              <a:t>Animátor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Procedurální modelování – CAD, fraktály,…</a:t>
            </a:r>
          </a:p>
          <a:p>
            <a:pPr marL="400050" lvl="1" indent="0">
              <a:buNone/>
            </a:pPr>
            <a:endParaRPr lang="cs-CZ" dirty="0" smtClean="0"/>
          </a:p>
          <a:p>
            <a:pPr marL="1314450" lvl="2" indent="-514350">
              <a:buFontTx/>
              <a:buChar char="-"/>
            </a:pP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Příklad 3D scény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20" y="1600200"/>
            <a:ext cx="627336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4341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Procedurální modelování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>
              <a:buFont typeface="Arial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</a:rPr>
              <a:t>CAD metody </a:t>
            </a:r>
          </a:p>
          <a:p>
            <a:pPr marL="1314450" lvl="2" indent="-514350">
              <a:buFontTx/>
              <a:buChar char="-"/>
            </a:pPr>
            <a:r>
              <a:rPr lang="cs-CZ" dirty="0" smtClean="0"/>
              <a:t>šablonování, generování ploch z křivek, …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cs-CZ" dirty="0" smtClean="0">
                <a:solidFill>
                  <a:srgbClr val="0070C0"/>
                </a:solidFill>
              </a:rPr>
              <a:t>Automatické generování objektů</a:t>
            </a:r>
          </a:p>
          <a:p>
            <a:pPr marL="1314450" lvl="2" indent="-514350">
              <a:buFontTx/>
              <a:buChar char="-"/>
            </a:pPr>
            <a:r>
              <a:rPr lang="cs-CZ" dirty="0" smtClean="0">
                <a:solidFill>
                  <a:srgbClr val="C00000"/>
                </a:solidFill>
              </a:rPr>
              <a:t>L-systémy </a:t>
            </a:r>
            <a:r>
              <a:rPr lang="cs-CZ" dirty="0" smtClean="0"/>
              <a:t>– generování rostlin</a:t>
            </a:r>
          </a:p>
          <a:p>
            <a:pPr marL="1314450" lvl="2" indent="-514350">
              <a:buFontTx/>
              <a:buChar char="-"/>
            </a:pPr>
            <a:r>
              <a:rPr lang="cs-CZ" dirty="0" smtClean="0">
                <a:solidFill>
                  <a:srgbClr val="C00000"/>
                </a:solidFill>
              </a:rPr>
              <a:t>Částicové systémy </a:t>
            </a:r>
            <a:r>
              <a:rPr lang="cs-CZ" dirty="0" smtClean="0"/>
              <a:t>– exploze, hejna ptáků, oheň, dým</a:t>
            </a:r>
          </a:p>
          <a:p>
            <a:pPr marL="1314450" lvl="2" indent="-514350">
              <a:buFontTx/>
              <a:buChar char="-"/>
            </a:pPr>
            <a:r>
              <a:rPr lang="cs-CZ" dirty="0" smtClean="0">
                <a:solidFill>
                  <a:srgbClr val="C00000"/>
                </a:solidFill>
              </a:rPr>
              <a:t>Fraktální geometrie </a:t>
            </a:r>
            <a:r>
              <a:rPr lang="cs-CZ" dirty="0" smtClean="0"/>
              <a:t>– hory, krajiny, kameny, korály, stromy…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Fraktální geometrie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Benoit</a:t>
            </a:r>
            <a:r>
              <a:rPr lang="cs-CZ" dirty="0" smtClean="0"/>
              <a:t> Mandelbrot</a:t>
            </a:r>
          </a:p>
          <a:p>
            <a:r>
              <a:rPr lang="cs-CZ" dirty="0" smtClean="0"/>
              <a:t>Popis objektů </a:t>
            </a:r>
            <a:r>
              <a:rPr lang="cs-CZ" dirty="0" smtClean="0">
                <a:solidFill>
                  <a:srgbClr val="0070C0"/>
                </a:solidFill>
              </a:rPr>
              <a:t>rekurzivními algoritmy</a:t>
            </a:r>
          </a:p>
          <a:p>
            <a:r>
              <a:rPr lang="cs-CZ" dirty="0" smtClean="0"/>
              <a:t>Ústředním pojmem je „</a:t>
            </a:r>
            <a:r>
              <a:rPr lang="cs-CZ" b="1" dirty="0" err="1" smtClean="0">
                <a:solidFill>
                  <a:srgbClr val="0070C0"/>
                </a:solidFill>
              </a:rPr>
              <a:t>soběpodobnost</a:t>
            </a:r>
            <a:r>
              <a:rPr lang="cs-CZ" dirty="0" smtClean="0"/>
              <a:t>“ (</a:t>
            </a:r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similarity</a:t>
            </a:r>
            <a:r>
              <a:rPr lang="cs-CZ" dirty="0" smtClean="0"/>
              <a:t>) </a:t>
            </a:r>
          </a:p>
          <a:p>
            <a:r>
              <a:rPr lang="cs-CZ" dirty="0" err="1" smtClean="0"/>
              <a:t>soběpodobnou</a:t>
            </a:r>
            <a:r>
              <a:rPr lang="cs-CZ" dirty="0" smtClean="0"/>
              <a:t> strukturu lze rozložit na struktury, z nichž každá je kopií originálu</a:t>
            </a:r>
            <a:endParaRPr lang="cs-CZ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Fraktální dimenze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Topologická dimenze </a:t>
            </a:r>
          </a:p>
          <a:p>
            <a:pPr lvl="1">
              <a:buNone/>
            </a:pPr>
            <a:r>
              <a:rPr lang="cs-CZ" dirty="0" smtClean="0"/>
              <a:t>1 – délka na úsečce</a:t>
            </a:r>
          </a:p>
          <a:p>
            <a:pPr lvl="1">
              <a:buNone/>
            </a:pPr>
            <a:r>
              <a:rPr lang="cs-CZ" dirty="0" smtClean="0"/>
              <a:t>2 – velikost plochy</a:t>
            </a:r>
          </a:p>
          <a:p>
            <a:pPr lvl="1">
              <a:buNone/>
            </a:pPr>
            <a:r>
              <a:rPr lang="cs-CZ" dirty="0" smtClean="0"/>
              <a:t>3 - objem</a:t>
            </a:r>
          </a:p>
          <a:p>
            <a:r>
              <a:rPr lang="cs-CZ" dirty="0" smtClean="0"/>
              <a:t>Fraktální dimenze – udává míru členitosti</a:t>
            </a:r>
          </a:p>
          <a:p>
            <a:pPr lvl="1"/>
            <a:r>
              <a:rPr lang="cs-CZ" dirty="0" smtClean="0"/>
              <a:t>Pro nepříliš členité útvary je rovna topologické</a:t>
            </a:r>
          </a:p>
          <a:p>
            <a:pPr lvl="1"/>
            <a:r>
              <a:rPr lang="cs-CZ" dirty="0" smtClean="0"/>
              <a:t>Délka hranice Španělska s Portugalskem – dle španělských učebnic 978 km, dle portugalských 1213 km (rozdíl vlivem různé délky „měřící tyče“)</a:t>
            </a:r>
          </a:p>
          <a:p>
            <a:pPr lvl="1">
              <a:buNone/>
            </a:pPr>
            <a:r>
              <a:rPr lang="cs-CZ" dirty="0" err="1" smtClean="0"/>
              <a:t>Př.pobřeží</a:t>
            </a:r>
            <a:r>
              <a:rPr lang="cs-CZ" dirty="0" smtClean="0"/>
              <a:t> má dimenzi cca 1.26, mozek člověka  2.76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Barevná hloubka - ukázky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9810" name="Picture 2" descr="http://www.spsemoh.cz/vyuka/grafika/Img/kytk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003" y="928670"/>
            <a:ext cx="4058977" cy="5357850"/>
          </a:xfrm>
          <a:prstGeom prst="rect">
            <a:avLst/>
          </a:prstGeom>
          <a:noFill/>
        </p:spPr>
      </p:pic>
      <p:pic>
        <p:nvPicPr>
          <p:cNvPr id="119812" name="Picture 4" descr="http://www.spsemoh.cz/vyuka/grafika/Img/kyt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925794"/>
            <a:ext cx="4071966" cy="5374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Soběpodobnost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6498" name="Picture 2" descr="http://i.iinfo.cz/urs/fractals01_1-1129893682397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14554"/>
            <a:ext cx="550545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Fraktálová grafika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9570" name="Picture 2" descr="Arch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000240"/>
            <a:ext cx="4381529" cy="328614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57224" y="5429264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Obrázek byl vytvořen pomocí demonstrační scény </a:t>
            </a:r>
            <a:r>
              <a:rPr lang="cs-CZ" i="1" dirty="0" err="1" smtClean="0"/>
              <a:t>Arches</a:t>
            </a:r>
            <a:r>
              <a:rPr lang="cs-CZ" i="1" dirty="0" smtClean="0"/>
              <a:t> od Dana </a:t>
            </a:r>
            <a:r>
              <a:rPr lang="cs-CZ" i="1" dirty="0" err="1" smtClean="0"/>
              <a:t>Farmera</a:t>
            </a:r>
            <a:r>
              <a:rPr lang="cs-CZ" i="1" dirty="0" smtClean="0"/>
              <a:t> z programu </a:t>
            </a:r>
            <a:r>
              <a:rPr lang="cs-CZ" i="1" dirty="0" smtClean="0">
                <a:hlinkClick r:id="rId4"/>
              </a:rPr>
              <a:t>Persistence </a:t>
            </a:r>
            <a:r>
              <a:rPr lang="cs-CZ" i="1" dirty="0" err="1" smtClean="0">
                <a:hlinkClick r:id="rId4"/>
              </a:rPr>
              <a:t>of</a:t>
            </a:r>
            <a:r>
              <a:rPr lang="cs-CZ" i="1" dirty="0" smtClean="0">
                <a:hlinkClick r:id="rId4"/>
              </a:rPr>
              <a:t> Vision™ </a:t>
            </a:r>
            <a:r>
              <a:rPr lang="cs-CZ" i="1" dirty="0" err="1" smtClean="0">
                <a:hlinkClick r:id="rId4"/>
              </a:rPr>
              <a:t>Ray</a:t>
            </a:r>
            <a:r>
              <a:rPr lang="cs-CZ" i="1" dirty="0" smtClean="0">
                <a:hlinkClick r:id="rId4"/>
              </a:rPr>
              <a:t> </a:t>
            </a:r>
            <a:r>
              <a:rPr lang="cs-CZ" i="1" dirty="0" err="1" smtClean="0">
                <a:hlinkClick r:id="rId4"/>
              </a:rPr>
              <a:t>Tracer</a:t>
            </a:r>
            <a:r>
              <a:rPr lang="cs-CZ" i="1" dirty="0" smtClean="0">
                <a:hlinkClick r:id="rId4"/>
              </a:rPr>
              <a:t> (</a:t>
            </a:r>
            <a:r>
              <a:rPr lang="cs-CZ" i="1" dirty="0" err="1" smtClean="0">
                <a:hlinkClick r:id="rId4"/>
              </a:rPr>
              <a:t>PovRay</a:t>
            </a:r>
            <a:r>
              <a:rPr lang="cs-CZ" i="1" dirty="0" smtClean="0">
                <a:hlinkClick r:id="rId4"/>
              </a:rPr>
              <a:t>)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Rendering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Rendering</a:t>
            </a:r>
            <a:r>
              <a:rPr lang="cs-CZ" dirty="0" smtClean="0"/>
              <a:t> je tvorba reálného obrazu na základě počítačového modelu</a:t>
            </a:r>
          </a:p>
          <a:p>
            <a:r>
              <a:rPr lang="cs-CZ" dirty="0" smtClean="0"/>
              <a:t>Výsledkem je rastrový obraz</a:t>
            </a:r>
            <a:endParaRPr lang="cs-CZ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Augmented</a:t>
            </a:r>
            <a:r>
              <a:rPr lang="cs-CZ" dirty="0" smtClean="0"/>
              <a:t> reality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= rozšířená realita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Reálný obraz světa doplněný o počítačem vytvořené objekty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7641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 descr="http://static.guim.co.uk/sys-images/Media/Pix/pictures/2010/1/6/1262778152951/Augmented-reality-Nearest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416824" cy="44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3568" y="594928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Mobil – ukáže v záběru nejbližší metro.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6311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VIRTUÁLNÍ REALITA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3217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realita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Uživatel má iluzi, že se nachází v umělém prostředí</a:t>
            </a:r>
          </a:p>
          <a:p>
            <a:r>
              <a:rPr lang="cs-CZ" dirty="0" smtClean="0"/>
              <a:t>Tato iluze se vytváří ovlivněním lidských smyslů</a:t>
            </a:r>
          </a:p>
          <a:p>
            <a:r>
              <a:rPr lang="cs-CZ" dirty="0" smtClean="0"/>
              <a:t>Chování virtuálního prostředí musí být v souladu s fyzikálními zákony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prvky VR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Tvorba prostorových modelů a scén</a:t>
            </a:r>
          </a:p>
          <a:p>
            <a:r>
              <a:rPr lang="cs-CZ" dirty="0" smtClean="0"/>
              <a:t>Manipulace s modely</a:t>
            </a:r>
          </a:p>
          <a:p>
            <a:r>
              <a:rPr lang="cs-CZ" dirty="0" smtClean="0"/>
              <a:t>Pohyb v 3D prostoru</a:t>
            </a:r>
          </a:p>
          <a:p>
            <a:r>
              <a:rPr lang="cs-CZ" dirty="0" smtClean="0"/>
              <a:t>Detekce kolizí</a:t>
            </a:r>
          </a:p>
          <a:p>
            <a:r>
              <a:rPr lang="cs-CZ" dirty="0" smtClean="0"/>
              <a:t>Zobrazení v reálném čase</a:t>
            </a:r>
            <a:endParaRPr lang="cs-CZ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Kombinace počítačové grafiky se speciálním HW</a:t>
            </a:r>
          </a:p>
          <a:p>
            <a:pPr lvl="1"/>
            <a:r>
              <a:rPr lang="cs-CZ" dirty="0" smtClean="0"/>
              <a:t>Helma (</a:t>
            </a:r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Mounted</a:t>
            </a:r>
            <a:r>
              <a:rPr lang="cs-CZ" dirty="0" smtClean="0"/>
              <a:t> Display)</a:t>
            </a:r>
          </a:p>
          <a:p>
            <a:pPr lvl="1"/>
            <a:r>
              <a:rPr lang="cs-CZ" dirty="0" smtClean="0"/>
              <a:t>Datová rukavice (Data </a:t>
            </a:r>
            <a:r>
              <a:rPr lang="cs-CZ" dirty="0" err="1" smtClean="0"/>
              <a:t>Glove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Stereoskopická projekční plocha</a:t>
            </a:r>
          </a:p>
          <a:p>
            <a:pPr lvl="1"/>
            <a:r>
              <a:rPr lang="cs-CZ" dirty="0" smtClean="0"/>
              <a:t>Snímače polohy v prostoru 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3D </a:t>
            </a:r>
            <a:r>
              <a:rPr lang="cs-CZ" dirty="0"/>
              <a:t>a</a:t>
            </a:r>
            <a:r>
              <a:rPr lang="cs-CZ" dirty="0" smtClean="0"/>
              <a:t> Virtuální realita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Reálný čas – pohyb na obrazovce se jeví jako plynulý (tj. minimálně 25 snímků/sekundu)</a:t>
            </a:r>
          </a:p>
          <a:p>
            <a:r>
              <a:rPr lang="cs-CZ" dirty="0" smtClean="0"/>
              <a:t>3D prostor</a:t>
            </a:r>
          </a:p>
          <a:p>
            <a:r>
              <a:rPr lang="cs-CZ" dirty="0" smtClean="0"/>
              <a:t>Navigace – uživatel neprohlíží scénu zvenku, ale vstupuje do ní</a:t>
            </a:r>
          </a:p>
          <a:p>
            <a:r>
              <a:rPr lang="cs-CZ" dirty="0" err="1" smtClean="0"/>
              <a:t>Interaktivita</a:t>
            </a:r>
            <a:r>
              <a:rPr lang="cs-CZ" dirty="0" smtClean="0"/>
              <a:t> – objekty jsou animovány s ohledem na aktivitu uživatele</a:t>
            </a:r>
          </a:p>
          <a:p>
            <a:r>
              <a:rPr lang="cs-CZ" dirty="0" smtClean="0"/>
              <a:t>Multimedia – použití </a:t>
            </a:r>
            <a:r>
              <a:rPr lang="cs-CZ" dirty="0" err="1" smtClean="0"/>
              <a:t>videosekvencí</a:t>
            </a:r>
            <a:r>
              <a:rPr lang="cs-CZ" dirty="0" smtClean="0"/>
              <a:t> jako textur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High</a:t>
            </a:r>
            <a:r>
              <a:rPr lang="cs-CZ" dirty="0" smtClean="0"/>
              <a:t>/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 smtClean="0"/>
              <a:t>High</a:t>
            </a:r>
            <a:r>
              <a:rPr lang="cs-CZ" b="1" dirty="0" smtClean="0"/>
              <a:t> </a:t>
            </a:r>
            <a:r>
              <a:rPr lang="cs-CZ" b="1" dirty="0" err="1" smtClean="0"/>
              <a:t>color</a:t>
            </a:r>
            <a:endParaRPr lang="cs-CZ" b="1" dirty="0" smtClean="0"/>
          </a:p>
          <a:p>
            <a:pPr lvl="1"/>
            <a:r>
              <a:rPr lang="cs-CZ" dirty="0" smtClean="0"/>
              <a:t>každý pixel je reprezentován třemi barvami v modelu RGB</a:t>
            </a:r>
          </a:p>
          <a:p>
            <a:pPr lvl="1"/>
            <a:r>
              <a:rPr lang="cs-CZ" dirty="0" smtClean="0"/>
              <a:t>Každá barva se kóduje </a:t>
            </a:r>
            <a:r>
              <a:rPr lang="cs-CZ" b="1" dirty="0" smtClean="0"/>
              <a:t>16 bity </a:t>
            </a:r>
            <a:r>
              <a:rPr lang="cs-CZ" dirty="0" smtClean="0"/>
              <a:t>(R-5, G-6, B-5 bit ).</a:t>
            </a:r>
          </a:p>
          <a:p>
            <a:pPr lvl="1"/>
            <a:r>
              <a:rPr lang="cs-CZ" dirty="0" smtClean="0"/>
              <a:t>Celkový počet barev je 2</a:t>
            </a:r>
            <a:r>
              <a:rPr lang="cs-CZ" baseline="30000" dirty="0" smtClean="0"/>
              <a:t>16</a:t>
            </a:r>
            <a:r>
              <a:rPr lang="cs-CZ" dirty="0" smtClean="0"/>
              <a:t>, což je asi 65 tisíc barev</a:t>
            </a:r>
          </a:p>
          <a:p>
            <a:r>
              <a:rPr lang="cs-CZ" b="1" dirty="0" err="1" smtClean="0"/>
              <a:t>True</a:t>
            </a:r>
            <a:r>
              <a:rPr lang="cs-CZ" b="1" dirty="0" smtClean="0"/>
              <a:t> </a:t>
            </a:r>
            <a:r>
              <a:rPr lang="cs-CZ" b="1" dirty="0" err="1" smtClean="0"/>
              <a:t>color</a:t>
            </a:r>
            <a:r>
              <a:rPr lang="cs-CZ" b="1" dirty="0" smtClean="0"/>
              <a:t> </a:t>
            </a:r>
          </a:p>
          <a:p>
            <a:pPr lvl="1"/>
            <a:r>
              <a:rPr lang="cs-CZ" dirty="0" smtClean="0"/>
              <a:t>každý pixel je reprezentován třemi barvami v modelu RGB, každá barva kódována 1 bytem</a:t>
            </a:r>
          </a:p>
          <a:p>
            <a:pPr lvl="1"/>
            <a:r>
              <a:rPr lang="cs-CZ" dirty="0" smtClean="0"/>
              <a:t>každá složka má tedy 256 odstínů, dohromady 2</a:t>
            </a:r>
            <a:r>
              <a:rPr lang="cs-CZ" baseline="30000" dirty="0" smtClean="0"/>
              <a:t>24 </a:t>
            </a:r>
            <a:r>
              <a:rPr lang="cs-CZ" dirty="0" smtClean="0"/>
              <a:t>kombinací (16,77 mil)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2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Speciální postupy ve VR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Uživatel je reprezentován virtuální postavou – tzv. </a:t>
            </a:r>
            <a:r>
              <a:rPr lang="cs-CZ" b="1" dirty="0" err="1" smtClean="0">
                <a:solidFill>
                  <a:srgbClr val="0070C0"/>
                </a:solidFill>
              </a:rPr>
              <a:t>avatarem</a:t>
            </a:r>
            <a:endParaRPr lang="cs-CZ" b="1" dirty="0" smtClean="0">
              <a:solidFill>
                <a:srgbClr val="0070C0"/>
              </a:solidFill>
            </a:endParaRPr>
          </a:p>
          <a:p>
            <a:r>
              <a:rPr lang="cs-CZ" dirty="0" smtClean="0"/>
              <a:t>Scéna má podlahu (</a:t>
            </a:r>
            <a:r>
              <a:rPr lang="cs-CZ" b="1" dirty="0" err="1" smtClean="0"/>
              <a:t>ground</a:t>
            </a:r>
            <a:r>
              <a:rPr lang="cs-CZ" dirty="0" smtClean="0"/>
              <a:t>) a pozadí (</a:t>
            </a:r>
            <a:r>
              <a:rPr lang="cs-CZ" b="1" dirty="0" smtClean="0"/>
              <a:t>background</a:t>
            </a:r>
            <a:r>
              <a:rPr lang="cs-CZ" dirty="0" smtClean="0"/>
              <a:t>)</a:t>
            </a:r>
          </a:p>
          <a:p>
            <a:r>
              <a:rPr lang="cs-CZ" dirty="0" smtClean="0"/>
              <a:t>Tři druhy navigace</a:t>
            </a:r>
          </a:p>
          <a:p>
            <a:pPr lvl="1"/>
            <a:r>
              <a:rPr lang="cs-CZ" dirty="0" err="1" smtClean="0">
                <a:solidFill>
                  <a:srgbClr val="7030A0"/>
                </a:solidFill>
              </a:rPr>
              <a:t>Walk</a:t>
            </a:r>
            <a:r>
              <a:rPr lang="cs-CZ" dirty="0" smtClean="0"/>
              <a:t> – na </a:t>
            </a:r>
            <a:r>
              <a:rPr lang="cs-CZ" dirty="0" err="1" smtClean="0"/>
              <a:t>avatara</a:t>
            </a:r>
            <a:r>
              <a:rPr lang="cs-CZ" dirty="0" smtClean="0"/>
              <a:t> působí přitažlivost a je zapnuta detekce kolizí s předměty</a:t>
            </a:r>
          </a:p>
          <a:p>
            <a:pPr lvl="1"/>
            <a:r>
              <a:rPr lang="cs-CZ" dirty="0" err="1" smtClean="0">
                <a:solidFill>
                  <a:srgbClr val="7030A0"/>
                </a:solidFill>
              </a:rPr>
              <a:t>Fly</a:t>
            </a:r>
            <a:r>
              <a:rPr lang="cs-CZ" dirty="0" smtClean="0"/>
              <a:t> – detekce kolizí, ale </a:t>
            </a:r>
            <a:r>
              <a:rPr lang="cs-CZ" dirty="0" err="1" smtClean="0"/>
              <a:t>avatar</a:t>
            </a:r>
            <a:r>
              <a:rPr lang="cs-CZ" dirty="0" smtClean="0"/>
              <a:t> se volně pohybuje prostorem</a:t>
            </a:r>
          </a:p>
          <a:p>
            <a:pPr lvl="1"/>
            <a:r>
              <a:rPr lang="cs-CZ" dirty="0" err="1" smtClean="0">
                <a:solidFill>
                  <a:srgbClr val="7030A0"/>
                </a:solidFill>
              </a:rPr>
              <a:t>Examine</a:t>
            </a:r>
            <a:r>
              <a:rPr lang="cs-CZ" dirty="0" smtClean="0"/>
              <a:t> (zkoumání) – </a:t>
            </a:r>
            <a:r>
              <a:rPr lang="cs-CZ" dirty="0" err="1" smtClean="0"/>
              <a:t>avatar</a:t>
            </a:r>
            <a:r>
              <a:rPr lang="cs-CZ" dirty="0" smtClean="0"/>
              <a:t> prochází předměty, bez detekce kolizí, bez přitažlivosti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Stereoskopické pohledy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Prostorový obraz </a:t>
            </a:r>
            <a:r>
              <a:rPr lang="cs-CZ" dirty="0" smtClean="0"/>
              <a:t>– zornice člověka jsou cca 7cm od sebe – dodávají mozku </a:t>
            </a:r>
            <a:r>
              <a:rPr lang="cs-CZ" b="1" dirty="0" smtClean="0"/>
              <a:t>mírně posunuté obrazy </a:t>
            </a:r>
            <a:r>
              <a:rPr lang="cs-CZ" dirty="0" smtClean="0"/>
              <a:t>– z rozdílů mozek zpracuje hloubku obrazu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Stereoskopie </a:t>
            </a:r>
            <a:r>
              <a:rPr lang="cs-CZ" dirty="0" smtClean="0"/>
              <a:t>– promítání dvou obrazů s perspektivou – musí tedy být min. 50 snímků za sekundu</a:t>
            </a:r>
          </a:p>
          <a:p>
            <a:pPr lvl="1"/>
            <a:r>
              <a:rPr lang="cs-CZ" dirty="0" smtClean="0"/>
              <a:t>Obrazy prezentovány odděleny v čase i prostoru</a:t>
            </a:r>
          </a:p>
          <a:p>
            <a:pPr lvl="1"/>
            <a:r>
              <a:rPr lang="cs-CZ" dirty="0" smtClean="0"/>
              <a:t>Obrazy na stejném zařízení – podmínkou je použití </a:t>
            </a:r>
            <a:r>
              <a:rPr lang="cs-CZ" dirty="0" smtClean="0">
                <a:solidFill>
                  <a:srgbClr val="7030A0"/>
                </a:solidFill>
              </a:rPr>
              <a:t>speciálních brýlí</a:t>
            </a:r>
            <a:r>
              <a:rPr lang="cs-CZ" dirty="0" smtClean="0"/>
              <a:t>, synchronizovaných s vysílacím zařízením (je-li vysílán obraz pro levé oko, je </a:t>
            </a:r>
            <a:r>
              <a:rPr lang="cs-CZ" dirty="0" err="1" smtClean="0"/>
              <a:t>zneprůhledněn</a:t>
            </a:r>
            <a:r>
              <a:rPr lang="cs-CZ" dirty="0" smtClean="0"/>
              <a:t> pravý zorník)</a:t>
            </a:r>
          </a:p>
          <a:p>
            <a:pPr lvl="1"/>
            <a:r>
              <a:rPr lang="cs-CZ" dirty="0" smtClean="0"/>
              <a:t>Zobrazení obrazů na stejné ploše ve stejném čase a jejich oddělení pomocí filtrů (např. modro/červené) - </a:t>
            </a:r>
            <a:r>
              <a:rPr lang="cs-CZ" dirty="0" smtClean="0">
                <a:solidFill>
                  <a:srgbClr val="7030A0"/>
                </a:solidFill>
              </a:rPr>
              <a:t>anaglyf</a:t>
            </a:r>
            <a:endParaRPr lang="cs-CZ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brýle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http://t0.gstatic.com/images?q=tbn:ANd9GcRvYZwdG_TBtAmy_nXCH0eBd3-xu5nBF5Zy41zFoL3deoj6wr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6" y="1268760"/>
            <a:ext cx="28194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1.gstatic.com/images?q=tbn:ANd9GcSa9LMVEyniW0B66CV0glv_Hd_yhlgLQAnB1EPhGce2BtRHgu-z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2736304" cy="341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D Glas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52011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3D Glass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24830"/>
            <a:ext cx="28575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328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 VRML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7030A0"/>
                </a:solidFill>
              </a:rPr>
              <a:t>VRML</a:t>
            </a:r>
            <a:r>
              <a:rPr lang="cs-CZ" dirty="0" smtClean="0"/>
              <a:t> (</a:t>
            </a:r>
            <a:r>
              <a:rPr lang="cs-CZ" dirty="0" err="1" smtClean="0"/>
              <a:t>Virtual</a:t>
            </a:r>
            <a:r>
              <a:rPr lang="cs-CZ" dirty="0" smtClean="0"/>
              <a:t> Reality Modeling </a:t>
            </a:r>
            <a:r>
              <a:rPr lang="cs-CZ" dirty="0" err="1" smtClean="0"/>
              <a:t>Language</a:t>
            </a:r>
            <a:r>
              <a:rPr lang="cs-CZ" dirty="0" smtClean="0"/>
              <a:t>) </a:t>
            </a:r>
          </a:p>
          <a:p>
            <a:pPr marL="0" indent="0">
              <a:buNone/>
            </a:pPr>
            <a:r>
              <a:rPr lang="cs-CZ" dirty="0" smtClean="0"/>
              <a:t>– norma, jazyk pro popis virtuálních světů</a:t>
            </a:r>
          </a:p>
          <a:p>
            <a:pPr lvl="1"/>
            <a:r>
              <a:rPr lang="cs-CZ" dirty="0" smtClean="0"/>
              <a:t>Scéna má stromovou strukturu</a:t>
            </a:r>
          </a:p>
          <a:p>
            <a:pPr lvl="1"/>
            <a:r>
              <a:rPr lang="cs-CZ" dirty="0" smtClean="0"/>
              <a:t>Tělesa tvořeny rovinnými plochami + textury</a:t>
            </a:r>
          </a:p>
          <a:p>
            <a:pPr lvl="1"/>
            <a:r>
              <a:rPr lang="cs-CZ" dirty="0" smtClean="0"/>
              <a:t>Zdroje světla, poloha kamer, barevná mlha</a:t>
            </a:r>
          </a:p>
          <a:p>
            <a:pPr lvl="1"/>
            <a:r>
              <a:rPr lang="cs-CZ" dirty="0" err="1" smtClean="0"/>
              <a:t>Parametrizovatelné</a:t>
            </a:r>
            <a:r>
              <a:rPr lang="cs-CZ" dirty="0" smtClean="0"/>
              <a:t> objekty + funkční vlastnosti </a:t>
            </a:r>
            <a:r>
              <a:rPr lang="cs-CZ" dirty="0" err="1" smtClean="0"/>
              <a:t>JavaScriptem</a:t>
            </a:r>
            <a:endParaRPr lang="cs-CZ" dirty="0" smtClean="0"/>
          </a:p>
          <a:p>
            <a:pPr lvl="1"/>
            <a:r>
              <a:rPr lang="cs-CZ" dirty="0" smtClean="0"/>
              <a:t>VR na web</a:t>
            </a:r>
          </a:p>
          <a:p>
            <a:pPr lvl="1"/>
            <a:r>
              <a:rPr lang="cs-CZ" dirty="0" smtClean="0"/>
              <a:t>Prostředky pro popis interakce s uživatelem</a:t>
            </a:r>
          </a:p>
          <a:p>
            <a:pPr lvl="1"/>
            <a:r>
              <a:rPr lang="cs-CZ" dirty="0" smtClean="0"/>
              <a:t>Informace uloženy v textovém formátu (*.WRL)</a:t>
            </a:r>
            <a:endParaRPr lang="cs-CZ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 X3D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Reakce na náročnější požadavky</a:t>
            </a:r>
          </a:p>
          <a:p>
            <a:r>
              <a:rPr lang="cs-CZ" dirty="0" err="1" smtClean="0"/>
              <a:t>eXtensible</a:t>
            </a:r>
            <a:r>
              <a:rPr lang="cs-CZ" dirty="0" smtClean="0"/>
              <a:t> 3D</a:t>
            </a:r>
          </a:p>
          <a:p>
            <a:r>
              <a:rPr lang="cs-CZ" dirty="0" smtClean="0"/>
              <a:t>Využití křivek a ploch NURBS</a:t>
            </a:r>
          </a:p>
          <a:p>
            <a:r>
              <a:rPr lang="cs-CZ" dirty="0" smtClean="0"/>
              <a:t>Geografická data</a:t>
            </a:r>
          </a:p>
          <a:p>
            <a:r>
              <a:rPr lang="cs-CZ" dirty="0" smtClean="0"/>
              <a:t>Objekty členěny do logických tříd - komponenty</a:t>
            </a:r>
          </a:p>
          <a:p>
            <a:r>
              <a:rPr lang="cs-CZ" dirty="0" smtClean="0"/>
              <a:t>Informace textově, binárně nebo XML</a:t>
            </a:r>
            <a:endParaRPr lang="cs-CZ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TYPOGRAFIE</a:t>
            </a:r>
            <a:endParaRPr lang="cs-CZ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typografie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/>
              <a:t>Typos</a:t>
            </a:r>
            <a:r>
              <a:rPr lang="cs-CZ" dirty="0" smtClean="0"/>
              <a:t> – forma      </a:t>
            </a:r>
            <a:r>
              <a:rPr lang="cs-CZ" dirty="0" err="1" smtClean="0"/>
              <a:t>Grafos</a:t>
            </a:r>
            <a:r>
              <a:rPr lang="cs-CZ" dirty="0" smtClean="0"/>
              <a:t> – psaní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Jak má tiskovina vypadat</a:t>
            </a:r>
          </a:p>
          <a:p>
            <a:pPr>
              <a:buFontTx/>
              <a:buChar char="-"/>
            </a:pPr>
            <a:r>
              <a:rPr lang="cs-CZ" dirty="0" smtClean="0"/>
              <a:t>Čitelnost</a:t>
            </a:r>
          </a:p>
          <a:p>
            <a:pPr>
              <a:buFontTx/>
              <a:buChar char="-"/>
            </a:pPr>
            <a:r>
              <a:rPr lang="cs-CZ" dirty="0" smtClean="0"/>
              <a:t>Orientace</a:t>
            </a:r>
          </a:p>
          <a:p>
            <a:pPr>
              <a:buFontTx/>
              <a:buChar char="-"/>
            </a:pPr>
            <a:r>
              <a:rPr lang="cs-CZ" dirty="0" smtClean="0"/>
              <a:t>Estetika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Typografické jednotky</a:t>
            </a:r>
          </a:p>
          <a:p>
            <a:r>
              <a:rPr lang="cs-CZ" dirty="0" smtClean="0"/>
              <a:t>Typy písma = fonty</a:t>
            </a:r>
          </a:p>
          <a:p>
            <a:r>
              <a:rPr lang="cs-CZ" dirty="0" smtClean="0"/>
              <a:t>Formátování textu</a:t>
            </a:r>
          </a:p>
          <a:p>
            <a:r>
              <a:rPr lang="cs-CZ" dirty="0" smtClean="0"/>
              <a:t>Pravidla pro úpravu stránek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Typografické 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Palec (</a:t>
            </a:r>
            <a:r>
              <a:rPr lang="cs-CZ" dirty="0" err="1" smtClean="0"/>
              <a:t>inch</a:t>
            </a:r>
            <a:r>
              <a:rPr lang="cs-CZ" dirty="0" smtClean="0"/>
              <a:t>)		1“ = 2,54 cm = 72 bodů</a:t>
            </a:r>
          </a:p>
          <a:p>
            <a:r>
              <a:rPr lang="cs-CZ" dirty="0" smtClean="0"/>
              <a:t>Bod (point)		1 bod = 0,353 mm</a:t>
            </a:r>
          </a:p>
          <a:p>
            <a:r>
              <a:rPr lang="cs-CZ" dirty="0" err="1" smtClean="0"/>
              <a:t>Pica</a:t>
            </a:r>
            <a:r>
              <a:rPr lang="cs-CZ" dirty="0" smtClean="0"/>
              <a:t>=stupeň písma	12 </a:t>
            </a:r>
            <a:r>
              <a:rPr lang="cs-CZ" dirty="0" err="1" smtClean="0"/>
              <a:t>points</a:t>
            </a:r>
            <a:r>
              <a:rPr lang="cs-CZ" dirty="0" smtClean="0"/>
              <a:t> = 4,232 mm</a:t>
            </a:r>
          </a:p>
          <a:p>
            <a:r>
              <a:rPr lang="cs-CZ" dirty="0" smtClean="0"/>
              <a:t>Čtverčík (cicero)=čtverec o hraně písmena 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Sazby - PÍSMA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Latinkové písmo</a:t>
            </a:r>
          </a:p>
          <a:p>
            <a:pPr lvl="1"/>
            <a:r>
              <a:rPr lang="cs-CZ" dirty="0"/>
              <a:t>Antikva (patkové písma)</a:t>
            </a:r>
          </a:p>
          <a:p>
            <a:pPr lvl="1"/>
            <a:r>
              <a:rPr lang="cs-CZ" dirty="0" err="1"/>
              <a:t>Grotesk</a:t>
            </a:r>
            <a:r>
              <a:rPr lang="cs-CZ" dirty="0"/>
              <a:t> (bezpatkové, </a:t>
            </a:r>
            <a:r>
              <a:rPr lang="cs-CZ" dirty="0" err="1"/>
              <a:t>bezserifové</a:t>
            </a:r>
            <a:r>
              <a:rPr lang="cs-CZ" dirty="0" smtClean="0"/>
              <a:t>)</a:t>
            </a:r>
          </a:p>
          <a:p>
            <a:r>
              <a:rPr lang="cs-CZ" dirty="0" smtClean="0"/>
              <a:t>Cyrilice</a:t>
            </a:r>
          </a:p>
          <a:p>
            <a:r>
              <a:rPr lang="cs-CZ" dirty="0" err="1" smtClean="0"/>
              <a:t>Levosměrné</a:t>
            </a:r>
            <a:r>
              <a:rPr lang="cs-CZ" dirty="0" smtClean="0"/>
              <a:t> písmo (např. arabština)</a:t>
            </a:r>
          </a:p>
          <a:p>
            <a:r>
              <a:rPr lang="cs-CZ" dirty="0" smtClean="0"/>
              <a:t>Ostatní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3199</Words>
  <Application>Microsoft Office PowerPoint</Application>
  <PresentationFormat>Předvádění na obrazovce (4:3)</PresentationFormat>
  <Paragraphs>623</Paragraphs>
  <Slides>120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120</vt:i4>
      </vt:variant>
    </vt:vector>
  </HeadingPairs>
  <TitlesOfParts>
    <vt:vector size="121" baseType="lpstr">
      <vt:lpstr>Motiv sady Office</vt:lpstr>
      <vt:lpstr>Základy informatiky počítačová grafika</vt:lpstr>
      <vt:lpstr>Počítačová grafika - osnova</vt:lpstr>
      <vt:lpstr>Barevný kruh</vt:lpstr>
      <vt:lpstr>Feng - šuej</vt:lpstr>
      <vt:lpstr>Pixel</vt:lpstr>
      <vt:lpstr>Prezentace aplikace PowerPoint</vt:lpstr>
      <vt:lpstr>Barevná hloubka</vt:lpstr>
      <vt:lpstr>Barevná hloubka - ukázky</vt:lpstr>
      <vt:lpstr>High/True Color</vt:lpstr>
      <vt:lpstr>Barevné palety</vt:lpstr>
      <vt:lpstr>Indexový mód</vt:lpstr>
      <vt:lpstr>Direct color</vt:lpstr>
      <vt:lpstr>DIRECT COLOR</vt:lpstr>
      <vt:lpstr>Barevný model</vt:lpstr>
      <vt:lpstr>BAREVNÝ MODEL RGB aditivní (součtový) model</vt:lpstr>
      <vt:lpstr>Prostor RGB</vt:lpstr>
      <vt:lpstr>RGB</vt:lpstr>
      <vt:lpstr>Průhlednost</vt:lpstr>
      <vt:lpstr>CMY(K) – subtraktivní model</vt:lpstr>
      <vt:lpstr>Prostor  CMY</vt:lpstr>
      <vt:lpstr>Převod RGB na odstíny šedi</vt:lpstr>
      <vt:lpstr>VZTAH MEZI CMY - RGB</vt:lpstr>
      <vt:lpstr>RGB, CMY</vt:lpstr>
      <vt:lpstr>Model HSV</vt:lpstr>
      <vt:lpstr>HSV</vt:lpstr>
      <vt:lpstr>Model HSV</vt:lpstr>
      <vt:lpstr>Výběr barev pomocí HSV</vt:lpstr>
      <vt:lpstr>Model HLS</vt:lpstr>
      <vt:lpstr>HLS</vt:lpstr>
      <vt:lpstr>HLS, HSV</vt:lpstr>
      <vt:lpstr>Modely YUV, YIQ, YCBCR</vt:lpstr>
      <vt:lpstr>Další pojmy</vt:lpstr>
      <vt:lpstr>Gamut</vt:lpstr>
      <vt:lpstr>Monochromatické zobrazení</vt:lpstr>
      <vt:lpstr>Půltónování a rozptylování</vt:lpstr>
      <vt:lpstr>Půltónování</vt:lpstr>
      <vt:lpstr>Dithering</vt:lpstr>
      <vt:lpstr>Rastrová grafika</vt:lpstr>
      <vt:lpstr>Kvantování</vt:lpstr>
      <vt:lpstr>Kvantovaný a vzorkovaný signál</vt:lpstr>
      <vt:lpstr>Vzorkování</vt:lpstr>
      <vt:lpstr>Kvantování x vzorkování</vt:lpstr>
      <vt:lpstr>Problémy při digitalizaci obrazu</vt:lpstr>
      <vt:lpstr>Aliasing</vt:lpstr>
      <vt:lpstr>Příklad aliasu</vt:lpstr>
      <vt:lpstr>Odstranění aliasu</vt:lpstr>
      <vt:lpstr>Bitmapová a vektorová grafika</vt:lpstr>
      <vt:lpstr>Prezentace aplikace PowerPoint</vt:lpstr>
      <vt:lpstr>Bitmapová grafika</vt:lpstr>
      <vt:lpstr>Moiré</vt:lpstr>
      <vt:lpstr>Moiré</vt:lpstr>
      <vt:lpstr>Metody komprese</vt:lpstr>
      <vt:lpstr>Proč je tolik formátů?</vt:lpstr>
      <vt:lpstr>Bitmapové formáty SOUBORŮ</vt:lpstr>
      <vt:lpstr>Formát GIF</vt:lpstr>
      <vt:lpstr>Formát PNG</vt:lpstr>
      <vt:lpstr>Formát TIFF</vt:lpstr>
      <vt:lpstr>Formát JPG</vt:lpstr>
      <vt:lpstr>JPG2000</vt:lpstr>
      <vt:lpstr>Nejčastější typy kompresních metod</vt:lpstr>
      <vt:lpstr>Vektorová grafika</vt:lpstr>
      <vt:lpstr>Vektorová grafika</vt:lpstr>
      <vt:lpstr>Vektorové formáty</vt:lpstr>
      <vt:lpstr>SVG</vt:lpstr>
      <vt:lpstr>PostScript</vt:lpstr>
      <vt:lpstr>Další pojmy z grafiky</vt:lpstr>
      <vt:lpstr>Warping</vt:lpstr>
      <vt:lpstr>Morphing</vt:lpstr>
      <vt:lpstr>Alfa míchání (alpha blending)</vt:lpstr>
      <vt:lpstr>Klíčování na modrou (Blue Screening)</vt:lpstr>
      <vt:lpstr>Histogram</vt:lpstr>
      <vt:lpstr>Ukázky histogramu</vt:lpstr>
      <vt:lpstr>Prezentace aplikace PowerPoint</vt:lpstr>
      <vt:lpstr>3D</vt:lpstr>
      <vt:lpstr>3D počítačový model</vt:lpstr>
      <vt:lpstr>Příklad 3D scény</vt:lpstr>
      <vt:lpstr>Procedurální modelování</vt:lpstr>
      <vt:lpstr>Fraktální geometrie</vt:lpstr>
      <vt:lpstr>Fraktální dimenze</vt:lpstr>
      <vt:lpstr>Soběpodobnost</vt:lpstr>
      <vt:lpstr>Fraktálová grafika</vt:lpstr>
      <vt:lpstr>Rendering</vt:lpstr>
      <vt:lpstr>Augmented reality</vt:lpstr>
      <vt:lpstr>Příklad</vt:lpstr>
      <vt:lpstr>Prezentace aplikace PowerPoint</vt:lpstr>
      <vt:lpstr>Virtuální realita</vt:lpstr>
      <vt:lpstr>Klíčové prvky VR</vt:lpstr>
      <vt:lpstr>VR</vt:lpstr>
      <vt:lpstr>Srovnání 3D a Virtuální realita</vt:lpstr>
      <vt:lpstr>Speciální postupy ve VR</vt:lpstr>
      <vt:lpstr>Stereoskopické pohledy</vt:lpstr>
      <vt:lpstr>3D brýle</vt:lpstr>
      <vt:lpstr>Formát VRML</vt:lpstr>
      <vt:lpstr>Formát X3D</vt:lpstr>
      <vt:lpstr>Prezentace aplikace PowerPoint</vt:lpstr>
      <vt:lpstr>Základy typografie</vt:lpstr>
      <vt:lpstr>Typografie</vt:lpstr>
      <vt:lpstr>Typografické jednotky</vt:lpstr>
      <vt:lpstr>Sazby - PÍSMA</vt:lpstr>
      <vt:lpstr>Latinkové písmo</vt:lpstr>
      <vt:lpstr>Font</vt:lpstr>
      <vt:lpstr>Popis fontu</vt:lpstr>
      <vt:lpstr>Klasifikace písem</vt:lpstr>
      <vt:lpstr>Hierarchie rozlišování písem</vt:lpstr>
      <vt:lpstr>Rozdělení fontů</vt:lpstr>
      <vt:lpstr>Vektorové fonty</vt:lpstr>
      <vt:lpstr>Typografické zásady sazby</vt:lpstr>
      <vt:lpstr>Čitelnost textu</vt:lpstr>
      <vt:lpstr>Sazba</vt:lpstr>
      <vt:lpstr>Formát tiskovin</vt:lpstr>
      <vt:lpstr>Typografické zásady psaní textu</vt:lpstr>
      <vt:lpstr>Typografické zásady psaní textu</vt:lpstr>
      <vt:lpstr>Části publikace</vt:lpstr>
      <vt:lpstr>Sazba a barvy</vt:lpstr>
      <vt:lpstr>Software pro sazbu</vt:lpstr>
      <vt:lpstr>Typografické odkazy</vt:lpstr>
      <vt:lpstr>Další odkazy</vt:lpstr>
      <vt:lpstr>Pravopis</vt:lpstr>
      <vt:lpstr>Shrnutí</vt:lpstr>
      <vt:lpstr>Prezentace aplikace PowerPoint</vt:lpstr>
    </vt:vector>
  </TitlesOfParts>
  <Company>VŠB TU Ostrava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informatiky: úvod a historie</dc:title>
  <dc:creator>Danel</dc:creator>
  <cp:lastModifiedBy>uzivatel</cp:lastModifiedBy>
  <cp:revision>99</cp:revision>
  <dcterms:created xsi:type="dcterms:W3CDTF">2009-09-04T13:08:42Z</dcterms:created>
  <dcterms:modified xsi:type="dcterms:W3CDTF">2013-10-21T14:50:20Z</dcterms:modified>
</cp:coreProperties>
</file>